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s/slide5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s/slide5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slides/slide5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50.xml" ContentType="application/vnd.openxmlformats-officedocument.presentationml.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4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Default Extension="jpeg" ContentType="image/jpeg"/>
  <Override PartName="/ppt/slideLayouts/slideLayout3.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338" r:id="rId3"/>
    <p:sldId id="324" r:id="rId4"/>
    <p:sldId id="325" r:id="rId5"/>
    <p:sldId id="326" r:id="rId6"/>
    <p:sldId id="327" r:id="rId7"/>
    <p:sldId id="328" r:id="rId8"/>
    <p:sldId id="329" r:id="rId9"/>
    <p:sldId id="330" r:id="rId10"/>
    <p:sldId id="332" r:id="rId11"/>
    <p:sldId id="331" r:id="rId12"/>
    <p:sldId id="333" r:id="rId13"/>
    <p:sldId id="334" r:id="rId14"/>
    <p:sldId id="257" r:id="rId15"/>
    <p:sldId id="258" r:id="rId16"/>
    <p:sldId id="259" r:id="rId17"/>
    <p:sldId id="260" r:id="rId18"/>
    <p:sldId id="261" r:id="rId19"/>
    <p:sldId id="262" r:id="rId20"/>
    <p:sldId id="263" r:id="rId21"/>
    <p:sldId id="264" r:id="rId22"/>
    <p:sldId id="265" r:id="rId23"/>
    <p:sldId id="266" r:id="rId24"/>
    <p:sldId id="335" r:id="rId25"/>
    <p:sldId id="336" r:id="rId26"/>
    <p:sldId id="267" r:id="rId27"/>
    <p:sldId id="337" r:id="rId28"/>
    <p:sldId id="268" r:id="rId29"/>
    <p:sldId id="269" r:id="rId30"/>
    <p:sldId id="270" r:id="rId31"/>
    <p:sldId id="271" r:id="rId32"/>
    <p:sldId id="272" r:id="rId33"/>
    <p:sldId id="273" r:id="rId34"/>
    <p:sldId id="274" r:id="rId35"/>
    <p:sldId id="275" r:id="rId36"/>
    <p:sldId id="276" r:id="rId37"/>
    <p:sldId id="277" r:id="rId38"/>
    <p:sldId id="278" r:id="rId39"/>
    <p:sldId id="279" r:id="rId40"/>
    <p:sldId id="280" r:id="rId41"/>
    <p:sldId id="281" r:id="rId42"/>
    <p:sldId id="339" r:id="rId43"/>
    <p:sldId id="340" r:id="rId44"/>
    <p:sldId id="341" r:id="rId45"/>
    <p:sldId id="342" r:id="rId46"/>
    <p:sldId id="343" r:id="rId47"/>
    <p:sldId id="344" r:id="rId48"/>
    <p:sldId id="345" r:id="rId49"/>
    <p:sldId id="346" r:id="rId50"/>
    <p:sldId id="347" r:id="rId51"/>
    <p:sldId id="349" r:id="rId52"/>
    <p:sldId id="348" r:id="rId53"/>
    <p:sldId id="350" r:id="rId54"/>
    <p:sldId id="351" r:id="rId55"/>
    <p:sldId id="354" r:id="rId56"/>
    <p:sldId id="356" r:id="rId57"/>
  </p:sldIdLst>
  <p:sldSz cx="9144000" cy="6858000" type="screen4x3"/>
  <p:notesSz cx="6858000" cy="9144000"/>
  <p:defaultText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494" y="-96"/>
      </p:cViewPr>
      <p:guideLst>
        <p:guide orient="horz" pos="2160"/>
        <p:guide pos="288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slide" Target="slides/slide53.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viewProps" Target="viewProps.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ight Triangle 6"/>
          <p:cNvSpPr/>
          <p:nvPr/>
        </p:nvSpPr>
        <p:spPr>
          <a:xfrm>
            <a:off x="0" y="2647950"/>
            <a:ext cx="3571875" cy="421005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reeform 7"/>
          <p:cNvSpPr/>
          <p:nvPr/>
        </p:nvSpPr>
        <p:spPr>
          <a:xfrm>
            <a:off x="-2380" y="-925"/>
            <a:ext cx="9146380" cy="6858925"/>
          </a:xfrm>
          <a:custGeom>
            <a:avLst/>
            <a:gdLst>
              <a:gd name="connsiteX0" fmla="*/ 0 w 3350419"/>
              <a:gd name="connsiteY0" fmla="*/ 2081213 h 2083594"/>
              <a:gd name="connsiteX1" fmla="*/ 3031331 w 3350419"/>
              <a:gd name="connsiteY1" fmla="*/ 0 h 2083594"/>
              <a:gd name="connsiteX2" fmla="*/ 3350419 w 3350419"/>
              <a:gd name="connsiteY2" fmla="*/ 80963 h 2083594"/>
              <a:gd name="connsiteX3" fmla="*/ 3350419 w 3350419"/>
              <a:gd name="connsiteY3" fmla="*/ 2083594 h 2083594"/>
              <a:gd name="connsiteX4" fmla="*/ 0 w 3350419"/>
              <a:gd name="connsiteY4" fmla="*/ 2081213 h 2083594"/>
              <a:gd name="connsiteX0" fmla="*/ 0 w 3112294"/>
              <a:gd name="connsiteY0" fmla="*/ 2019301 h 2083594"/>
              <a:gd name="connsiteX1" fmla="*/ 2793206 w 3112294"/>
              <a:gd name="connsiteY1" fmla="*/ 0 h 2083594"/>
              <a:gd name="connsiteX2" fmla="*/ 3112294 w 3112294"/>
              <a:gd name="connsiteY2" fmla="*/ 80963 h 2083594"/>
              <a:gd name="connsiteX3" fmla="*/ 3112294 w 3112294"/>
              <a:gd name="connsiteY3" fmla="*/ 2083594 h 2083594"/>
              <a:gd name="connsiteX4" fmla="*/ 0 w 3112294"/>
              <a:gd name="connsiteY4" fmla="*/ 2019301 h 2083594"/>
              <a:gd name="connsiteX0" fmla="*/ 0 w 3345656"/>
              <a:gd name="connsiteY0" fmla="*/ 2097882 h 2097882"/>
              <a:gd name="connsiteX1" fmla="*/ 3026568 w 3345656"/>
              <a:gd name="connsiteY1" fmla="*/ 0 h 2097882"/>
              <a:gd name="connsiteX2" fmla="*/ 3345656 w 3345656"/>
              <a:gd name="connsiteY2" fmla="*/ 80963 h 2097882"/>
              <a:gd name="connsiteX3" fmla="*/ 3345656 w 3345656"/>
              <a:gd name="connsiteY3" fmla="*/ 2083594 h 2097882"/>
              <a:gd name="connsiteX4" fmla="*/ 0 w 3345656"/>
              <a:gd name="connsiteY4" fmla="*/ 2097882 h 2097882"/>
              <a:gd name="connsiteX0" fmla="*/ 0 w 2800350"/>
              <a:gd name="connsiteY0" fmla="*/ 1935957 h 2083594"/>
              <a:gd name="connsiteX1" fmla="*/ 2481262 w 2800350"/>
              <a:gd name="connsiteY1" fmla="*/ 0 h 2083594"/>
              <a:gd name="connsiteX2" fmla="*/ 2800350 w 2800350"/>
              <a:gd name="connsiteY2" fmla="*/ 80963 h 2083594"/>
              <a:gd name="connsiteX3" fmla="*/ 2800350 w 2800350"/>
              <a:gd name="connsiteY3" fmla="*/ 2083594 h 2083594"/>
              <a:gd name="connsiteX4" fmla="*/ 0 w 2800350"/>
              <a:gd name="connsiteY4" fmla="*/ 1935957 h 2083594"/>
              <a:gd name="connsiteX0" fmla="*/ 0 w 3352800"/>
              <a:gd name="connsiteY0" fmla="*/ 2083594 h 2083594"/>
              <a:gd name="connsiteX1" fmla="*/ 3033712 w 3352800"/>
              <a:gd name="connsiteY1" fmla="*/ 0 h 2083594"/>
              <a:gd name="connsiteX2" fmla="*/ 3352800 w 3352800"/>
              <a:gd name="connsiteY2" fmla="*/ 80963 h 2083594"/>
              <a:gd name="connsiteX3" fmla="*/ 3352800 w 3352800"/>
              <a:gd name="connsiteY3" fmla="*/ 2083594 h 2083594"/>
              <a:gd name="connsiteX4" fmla="*/ 0 w 3352800"/>
              <a:gd name="connsiteY4" fmla="*/ 2083594 h 2083594"/>
              <a:gd name="connsiteX0" fmla="*/ 0 w 3352800"/>
              <a:gd name="connsiteY0" fmla="*/ 2002631 h 2002631"/>
              <a:gd name="connsiteX1" fmla="*/ 3033712 w 3352800"/>
              <a:gd name="connsiteY1" fmla="*/ 15716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988469 w 3352800"/>
              <a:gd name="connsiteY1" fmla="*/ 59530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3966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45314 w 3352800"/>
              <a:gd name="connsiteY1" fmla="*/ 1224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4839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75865 w 3352800"/>
              <a:gd name="connsiteY1" fmla="*/ 8178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901 h 2002901"/>
              <a:gd name="connsiteX1" fmla="*/ 2836585 w 3352800"/>
              <a:gd name="connsiteY1" fmla="*/ 0 h 2002901"/>
              <a:gd name="connsiteX2" fmla="*/ 3352800 w 3352800"/>
              <a:gd name="connsiteY2" fmla="*/ 270 h 2002901"/>
              <a:gd name="connsiteX3" fmla="*/ 3352800 w 3352800"/>
              <a:gd name="connsiteY3" fmla="*/ 2002901 h 2002901"/>
              <a:gd name="connsiteX4" fmla="*/ 0 w 3352800"/>
              <a:gd name="connsiteY4" fmla="*/ 2002901 h 200290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52800" h="2002901">
                <a:moveTo>
                  <a:pt x="0" y="2002901"/>
                </a:moveTo>
                <a:lnTo>
                  <a:pt x="2836585" y="0"/>
                </a:lnTo>
                <a:lnTo>
                  <a:pt x="3352800" y="270"/>
                </a:lnTo>
                <a:lnTo>
                  <a:pt x="3352800" y="2002901"/>
                </a:lnTo>
                <a:lnTo>
                  <a:pt x="0" y="2002901"/>
                </a:lnTo>
                <a:close/>
              </a:path>
            </a:pathLst>
          </a:cu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rot="19140000">
            <a:off x="817112" y="1730403"/>
            <a:ext cx="5648623" cy="1204306"/>
          </a:xfrm>
        </p:spPr>
        <p:txBody>
          <a:bodyPr bIns="9144" anchor="b"/>
          <a:lstStyle>
            <a:lvl1pPr>
              <a:defRPr sz="3200"/>
            </a:lvl1pPr>
          </a:lstStyle>
          <a:p>
            <a:r>
              <a:rPr lang="en-US" smtClean="0"/>
              <a:t>Click to edit Master title style</a:t>
            </a:r>
            <a:endParaRPr lang="en-US" dirty="0"/>
          </a:p>
        </p:txBody>
      </p:sp>
      <p:sp>
        <p:nvSpPr>
          <p:cNvPr id="3" name="Subtitle 2"/>
          <p:cNvSpPr>
            <a:spLocks noGrp="1"/>
          </p:cNvSpPr>
          <p:nvPr>
            <p:ph type="subTitle" idx="1"/>
          </p:nvPr>
        </p:nvSpPr>
        <p:spPr>
          <a:xfrm rot="19140000">
            <a:off x="1212277" y="2470925"/>
            <a:ext cx="6511131" cy="329259"/>
          </a:xfrm>
        </p:spPr>
        <p:txBody>
          <a:bodyPr tIns="9144">
            <a:normAutofit/>
          </a:bodyPr>
          <a:lstStyle>
            <a:lvl1pPr marL="0" indent="0" algn="l">
              <a:buNone/>
              <a:defRPr kumimoji="0" lang="en-US" sz="1400" b="0" i="0" u="none" strike="noStrike" kern="1200" cap="all" spc="400" normalizeH="0" baseline="0" noProof="0" dirty="0" smtClean="0">
                <a:ln>
                  <a:noFill/>
                </a:ln>
                <a:solidFill>
                  <a:schemeClr val="tx1"/>
                </a:solidFill>
                <a:effectLst/>
                <a:uLnTx/>
                <a:uFillTx/>
                <a:latin typeface="+mn-lt"/>
                <a:ea typeface="+mj-ea"/>
                <a:cs typeface="Tunga" pitchFamily="2"/>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marL="0" marR="0" lvl="0" indent="0" algn="l" defTabSz="914400" rtl="0" eaLnBrk="1" fontAlgn="auto" latinLnBrk="0" hangingPunct="1">
              <a:lnSpc>
                <a:spcPct val="100000"/>
              </a:lnSpc>
              <a:spcBef>
                <a:spcPts val="0"/>
              </a:spcBef>
              <a:spcAft>
                <a:spcPts val="0"/>
              </a:spcAft>
              <a:buClr>
                <a:schemeClr val="accent1"/>
              </a:buClr>
              <a:buSzPct val="100000"/>
              <a:buFont typeface="Arial" pitchFamily="34" charset="0"/>
              <a:buNone/>
              <a:tabLst/>
              <a:defRPr/>
            </a:pPr>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671F824E-5D26-4819-AE03-77425C46F933}" type="slidenum">
              <a:rPr lang="fa-IR" smtClean="0"/>
              <a:pPr/>
              <a:t>‹#›</a:t>
            </a:fld>
            <a:endParaRPr lang="fa-I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671F824E-5D26-4819-AE03-77425C46F933}" type="slidenum">
              <a:rPr lang="fa-IR" smtClean="0"/>
              <a:pPr/>
              <a:t>‹#›</a:t>
            </a:fld>
            <a:endParaRPr lang="fa-I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9"/>
            <a:ext cx="2057400" cy="4678362"/>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9"/>
            <a:ext cx="6019800" cy="467836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671F824E-5D26-4819-AE03-77425C46F933}" type="slidenum">
              <a:rPr lang="fa-IR" smtClean="0"/>
              <a:pPr/>
              <a:t>‹#›</a:t>
            </a:fld>
            <a:endParaRPr lang="fa-I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671F824E-5D26-4819-AE03-77425C46F933}" type="slidenum">
              <a:rPr lang="fa-IR" smtClean="0"/>
              <a:pPr/>
              <a:t>‹#›</a:t>
            </a:fld>
            <a:endParaRPr lang="fa-I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8" name="Freeform 7"/>
          <p:cNvSpPr/>
          <p:nvPr/>
        </p:nvSpPr>
        <p:spPr>
          <a:xfrm>
            <a:off x="-2380" y="-925"/>
            <a:ext cx="9146380" cy="6858925"/>
          </a:xfrm>
          <a:custGeom>
            <a:avLst/>
            <a:gdLst>
              <a:gd name="connsiteX0" fmla="*/ 0 w 3350419"/>
              <a:gd name="connsiteY0" fmla="*/ 2081213 h 2083594"/>
              <a:gd name="connsiteX1" fmla="*/ 3031331 w 3350419"/>
              <a:gd name="connsiteY1" fmla="*/ 0 h 2083594"/>
              <a:gd name="connsiteX2" fmla="*/ 3350419 w 3350419"/>
              <a:gd name="connsiteY2" fmla="*/ 80963 h 2083594"/>
              <a:gd name="connsiteX3" fmla="*/ 3350419 w 3350419"/>
              <a:gd name="connsiteY3" fmla="*/ 2083594 h 2083594"/>
              <a:gd name="connsiteX4" fmla="*/ 0 w 3350419"/>
              <a:gd name="connsiteY4" fmla="*/ 2081213 h 2083594"/>
              <a:gd name="connsiteX0" fmla="*/ 0 w 3112294"/>
              <a:gd name="connsiteY0" fmla="*/ 2019301 h 2083594"/>
              <a:gd name="connsiteX1" fmla="*/ 2793206 w 3112294"/>
              <a:gd name="connsiteY1" fmla="*/ 0 h 2083594"/>
              <a:gd name="connsiteX2" fmla="*/ 3112294 w 3112294"/>
              <a:gd name="connsiteY2" fmla="*/ 80963 h 2083594"/>
              <a:gd name="connsiteX3" fmla="*/ 3112294 w 3112294"/>
              <a:gd name="connsiteY3" fmla="*/ 2083594 h 2083594"/>
              <a:gd name="connsiteX4" fmla="*/ 0 w 3112294"/>
              <a:gd name="connsiteY4" fmla="*/ 2019301 h 2083594"/>
              <a:gd name="connsiteX0" fmla="*/ 0 w 3345656"/>
              <a:gd name="connsiteY0" fmla="*/ 2097882 h 2097882"/>
              <a:gd name="connsiteX1" fmla="*/ 3026568 w 3345656"/>
              <a:gd name="connsiteY1" fmla="*/ 0 h 2097882"/>
              <a:gd name="connsiteX2" fmla="*/ 3345656 w 3345656"/>
              <a:gd name="connsiteY2" fmla="*/ 80963 h 2097882"/>
              <a:gd name="connsiteX3" fmla="*/ 3345656 w 3345656"/>
              <a:gd name="connsiteY3" fmla="*/ 2083594 h 2097882"/>
              <a:gd name="connsiteX4" fmla="*/ 0 w 3345656"/>
              <a:gd name="connsiteY4" fmla="*/ 2097882 h 2097882"/>
              <a:gd name="connsiteX0" fmla="*/ 0 w 2800350"/>
              <a:gd name="connsiteY0" fmla="*/ 1935957 h 2083594"/>
              <a:gd name="connsiteX1" fmla="*/ 2481262 w 2800350"/>
              <a:gd name="connsiteY1" fmla="*/ 0 h 2083594"/>
              <a:gd name="connsiteX2" fmla="*/ 2800350 w 2800350"/>
              <a:gd name="connsiteY2" fmla="*/ 80963 h 2083594"/>
              <a:gd name="connsiteX3" fmla="*/ 2800350 w 2800350"/>
              <a:gd name="connsiteY3" fmla="*/ 2083594 h 2083594"/>
              <a:gd name="connsiteX4" fmla="*/ 0 w 2800350"/>
              <a:gd name="connsiteY4" fmla="*/ 1935957 h 2083594"/>
              <a:gd name="connsiteX0" fmla="*/ 0 w 3352800"/>
              <a:gd name="connsiteY0" fmla="*/ 2083594 h 2083594"/>
              <a:gd name="connsiteX1" fmla="*/ 3033712 w 3352800"/>
              <a:gd name="connsiteY1" fmla="*/ 0 h 2083594"/>
              <a:gd name="connsiteX2" fmla="*/ 3352800 w 3352800"/>
              <a:gd name="connsiteY2" fmla="*/ 80963 h 2083594"/>
              <a:gd name="connsiteX3" fmla="*/ 3352800 w 3352800"/>
              <a:gd name="connsiteY3" fmla="*/ 2083594 h 2083594"/>
              <a:gd name="connsiteX4" fmla="*/ 0 w 3352800"/>
              <a:gd name="connsiteY4" fmla="*/ 2083594 h 2083594"/>
              <a:gd name="connsiteX0" fmla="*/ 0 w 3352800"/>
              <a:gd name="connsiteY0" fmla="*/ 2002631 h 2002631"/>
              <a:gd name="connsiteX1" fmla="*/ 3033712 w 3352800"/>
              <a:gd name="connsiteY1" fmla="*/ 15716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988469 w 3352800"/>
              <a:gd name="connsiteY1" fmla="*/ 59530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3966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45314 w 3352800"/>
              <a:gd name="connsiteY1" fmla="*/ 1224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4839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75865 w 3352800"/>
              <a:gd name="connsiteY1" fmla="*/ 8178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901 h 2002901"/>
              <a:gd name="connsiteX1" fmla="*/ 2836585 w 3352800"/>
              <a:gd name="connsiteY1" fmla="*/ 0 h 2002901"/>
              <a:gd name="connsiteX2" fmla="*/ 3352800 w 3352800"/>
              <a:gd name="connsiteY2" fmla="*/ 270 h 2002901"/>
              <a:gd name="connsiteX3" fmla="*/ 3352800 w 3352800"/>
              <a:gd name="connsiteY3" fmla="*/ 2002901 h 2002901"/>
              <a:gd name="connsiteX4" fmla="*/ 0 w 3352800"/>
              <a:gd name="connsiteY4" fmla="*/ 2002901 h 200290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52800" h="2002901">
                <a:moveTo>
                  <a:pt x="0" y="2002901"/>
                </a:moveTo>
                <a:lnTo>
                  <a:pt x="2836585" y="0"/>
                </a:lnTo>
                <a:lnTo>
                  <a:pt x="3352800" y="270"/>
                </a:lnTo>
                <a:lnTo>
                  <a:pt x="3352800" y="2002901"/>
                </a:lnTo>
                <a:lnTo>
                  <a:pt x="0" y="2002901"/>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ight Triangle 6"/>
          <p:cNvSpPr/>
          <p:nvPr/>
        </p:nvSpPr>
        <p:spPr>
          <a:xfrm>
            <a:off x="0" y="2647950"/>
            <a:ext cx="3571875" cy="4210050"/>
          </a:xfrm>
          <a:prstGeom prst="rtTriangle">
            <a:avLst/>
          </a:pr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rot="19140000">
            <a:off x="819399" y="1726737"/>
            <a:ext cx="5650992" cy="1207509"/>
          </a:xfrm>
        </p:spPr>
        <p:txBody>
          <a:bodyPr bIns="9144" anchor="b"/>
          <a:lstStyle>
            <a:lvl1pPr algn="l">
              <a:defRPr kumimoji="0" lang="en-US" sz="3200" b="0" i="0" u="none" strike="noStrike" kern="1200" cap="all" spc="0" normalizeH="0" baseline="0" noProof="0" dirty="0" smtClean="0">
                <a:ln>
                  <a:noFill/>
                </a:ln>
                <a:solidFill>
                  <a:schemeClr val="tx1"/>
                </a:solidFill>
                <a:effectLst/>
                <a:uLnTx/>
                <a:uFillTx/>
                <a:latin typeface="+mj-lt"/>
                <a:ea typeface="+mj-ea"/>
                <a:cs typeface="+mj-cs"/>
              </a:defRPr>
            </a:lvl1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title style</a:t>
            </a:r>
            <a:endParaRPr lang="en-US" dirty="0"/>
          </a:p>
        </p:txBody>
      </p:sp>
      <p:sp>
        <p:nvSpPr>
          <p:cNvPr id="3" name="Text Placeholder 2"/>
          <p:cNvSpPr>
            <a:spLocks noGrp="1"/>
          </p:cNvSpPr>
          <p:nvPr>
            <p:ph type="body" idx="1"/>
          </p:nvPr>
        </p:nvSpPr>
        <p:spPr>
          <a:xfrm rot="19140000">
            <a:off x="1216152" y="2468304"/>
            <a:ext cx="6510528" cy="329184"/>
          </a:xfrm>
        </p:spPr>
        <p:txBody>
          <a:bodyPr anchor="t">
            <a:normAutofit/>
          </a:bodyPr>
          <a:lstStyle>
            <a:lvl1pPr marL="0" indent="0">
              <a:buNone/>
              <a:defRPr kumimoji="0" lang="en-US" sz="1400" b="0" i="0" u="none" strike="noStrike" kern="1200" cap="all" spc="400" normalizeH="0" baseline="0" noProof="0" dirty="0" smtClean="0">
                <a:ln>
                  <a:noFill/>
                </a:ln>
                <a:solidFill>
                  <a:schemeClr val="tx1"/>
                </a:solidFill>
                <a:effectLst/>
                <a:uLnTx/>
                <a:uFillTx/>
                <a:latin typeface="+mn-lt"/>
                <a:ea typeface="+mj-ea"/>
                <a:cs typeface="Tunga" pitchFamily="2"/>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marL="0" marR="0" lvl="0" indent="0" algn="l" defTabSz="914400" rtl="0" eaLnBrk="1" fontAlgn="auto" latinLnBrk="0" hangingPunct="1">
              <a:lnSpc>
                <a:spcPct val="100000"/>
              </a:lnSpc>
              <a:spcBef>
                <a:spcPts val="0"/>
              </a:spcBef>
              <a:spcAft>
                <a:spcPts val="0"/>
              </a:spcAft>
              <a:buClr>
                <a:schemeClr val="accent1"/>
              </a:buClr>
              <a:buSzPct val="100000"/>
              <a:buFont typeface="Arial" pitchFamily="34" charset="0"/>
              <a:buNone/>
              <a:tabLst/>
              <a:defRPr/>
            </a:pPr>
            <a:r>
              <a:rPr lang="en-US" smtClean="0"/>
              <a:t>Click to edit Master text styles</a:t>
            </a:r>
          </a:p>
        </p:txBody>
      </p:sp>
      <p:sp>
        <p:nvSpPr>
          <p:cNvPr id="4" name="Date Placeholder 3"/>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671F824E-5D26-4819-AE03-77425C46F933}" type="slidenum">
              <a:rPr lang="fa-IR" smtClean="0"/>
              <a:pPr/>
              <a:t>‹#›</a:t>
            </a:fld>
            <a:endParaRPr lang="fa-I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822960" y="1097280"/>
            <a:ext cx="3200400" cy="371246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700016" y="1097280"/>
            <a:ext cx="3200400" cy="371246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671F824E-5D26-4819-AE03-77425C46F933}" type="slidenum">
              <a:rPr lang="fa-IR" smtClean="0"/>
              <a:pPr/>
              <a:t>‹#›</a:t>
            </a:fld>
            <a:endParaRPr lang="fa-IR"/>
          </a:p>
        </p:txBody>
      </p:sp>
      <p:sp>
        <p:nvSpPr>
          <p:cNvPr id="8" name="Title 7"/>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822960" y="1097280"/>
            <a:ext cx="3200400" cy="548640"/>
          </a:xfrm>
        </p:spPr>
        <p:txBody>
          <a:bodyPr anchor="b">
            <a:normAutofit/>
          </a:bodyPr>
          <a:lstStyle>
            <a:lvl1pPr marL="0" indent="0">
              <a:buNone/>
              <a:defRPr lang="en-US" sz="1400" b="0" kern="1200" cap="all" spc="400" baseline="0" dirty="0" smtClean="0">
                <a:solidFill>
                  <a:schemeClr val="tx1"/>
                </a:solidFill>
                <a:latin typeface="+mn-lt"/>
                <a:ea typeface="+mj-ea"/>
                <a:cs typeface="Tunga" pitchFamily="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100000"/>
              </a:lnSpc>
              <a:spcBef>
                <a:spcPts val="0"/>
              </a:spcBef>
              <a:spcAft>
                <a:spcPts val="0"/>
              </a:spcAft>
              <a:buClr>
                <a:schemeClr val="accent1"/>
              </a:buClr>
              <a:buFont typeface="Arial" pitchFamily="34" charset="0"/>
              <a:buNone/>
            </a:pPr>
            <a:r>
              <a:rPr lang="en-US" smtClean="0"/>
              <a:t>Click to edit Master text styles</a:t>
            </a:r>
          </a:p>
        </p:txBody>
      </p:sp>
      <p:sp>
        <p:nvSpPr>
          <p:cNvPr id="4" name="Content Placeholder 3"/>
          <p:cNvSpPr>
            <a:spLocks noGrp="1"/>
          </p:cNvSpPr>
          <p:nvPr>
            <p:ph sz="half" idx="2"/>
          </p:nvPr>
        </p:nvSpPr>
        <p:spPr>
          <a:xfrm>
            <a:off x="819150" y="1701848"/>
            <a:ext cx="3200400" cy="310896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700016" y="1097280"/>
            <a:ext cx="3200400" cy="548640"/>
          </a:xfrm>
        </p:spPr>
        <p:txBody>
          <a:bodyPr anchor="b">
            <a:normAutofit/>
          </a:bodyPr>
          <a:lstStyle>
            <a:lvl1pPr marL="0" indent="0">
              <a:buNone/>
              <a:defRPr lang="en-US" sz="1400" b="0" kern="1200" cap="all" spc="400" baseline="0" dirty="0" smtClean="0">
                <a:solidFill>
                  <a:schemeClr val="tx1"/>
                </a:solidFill>
                <a:latin typeface="+mn-lt"/>
                <a:ea typeface="+mj-ea"/>
                <a:cs typeface="Tunga" pitchFamily="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100000"/>
              </a:lnSpc>
              <a:spcBef>
                <a:spcPts val="0"/>
              </a:spcBef>
              <a:spcAft>
                <a:spcPts val="0"/>
              </a:spcAft>
              <a:buClr>
                <a:schemeClr val="accent1"/>
              </a:buClr>
              <a:buFont typeface="Arial" pitchFamily="34" charset="0"/>
              <a:buNone/>
            </a:pPr>
            <a:r>
              <a:rPr lang="en-US" smtClean="0"/>
              <a:t>Click to edit Master text styles</a:t>
            </a:r>
          </a:p>
        </p:txBody>
      </p:sp>
      <p:sp>
        <p:nvSpPr>
          <p:cNvPr id="6" name="Content Placeholder 5"/>
          <p:cNvSpPr>
            <a:spLocks noGrp="1"/>
          </p:cNvSpPr>
          <p:nvPr>
            <p:ph sz="quarter" idx="4"/>
          </p:nvPr>
        </p:nvSpPr>
        <p:spPr>
          <a:xfrm>
            <a:off x="4700016" y="1701848"/>
            <a:ext cx="3200400" cy="310896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8" name="Footer Placeholder 7"/>
          <p:cNvSpPr>
            <a:spLocks noGrp="1"/>
          </p:cNvSpPr>
          <p:nvPr>
            <p:ph type="ftr" sz="quarter" idx="11"/>
          </p:nvPr>
        </p:nvSpPr>
        <p:spPr/>
        <p:txBody>
          <a:bodyPr/>
          <a:lstStyle/>
          <a:p>
            <a:endParaRPr lang="fa-IR"/>
          </a:p>
        </p:txBody>
      </p:sp>
      <p:sp>
        <p:nvSpPr>
          <p:cNvPr id="9" name="Slide Number Placeholder 8"/>
          <p:cNvSpPr>
            <a:spLocks noGrp="1"/>
          </p:cNvSpPr>
          <p:nvPr>
            <p:ph type="sldNum" sz="quarter" idx="12"/>
          </p:nvPr>
        </p:nvSpPr>
        <p:spPr/>
        <p:txBody>
          <a:bodyPr/>
          <a:lstStyle/>
          <a:p>
            <a:fld id="{671F824E-5D26-4819-AE03-77425C46F933}" type="slidenum">
              <a:rPr lang="fa-IR" smtClean="0"/>
              <a:pPr/>
              <a:t>‹#›</a:t>
            </a:fld>
            <a:endParaRPr lang="fa-I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4" name="Footer Placeholder 3"/>
          <p:cNvSpPr>
            <a:spLocks noGrp="1"/>
          </p:cNvSpPr>
          <p:nvPr>
            <p:ph type="ftr" sz="quarter" idx="11"/>
          </p:nvPr>
        </p:nvSpPr>
        <p:spPr/>
        <p:txBody>
          <a:bodyPr/>
          <a:lstStyle/>
          <a:p>
            <a:endParaRPr lang="fa-IR"/>
          </a:p>
        </p:txBody>
      </p:sp>
      <p:sp>
        <p:nvSpPr>
          <p:cNvPr id="5" name="Slide Number Placeholder 4"/>
          <p:cNvSpPr>
            <a:spLocks noGrp="1"/>
          </p:cNvSpPr>
          <p:nvPr>
            <p:ph type="sldNum" sz="quarter" idx="12"/>
          </p:nvPr>
        </p:nvSpPr>
        <p:spPr/>
        <p:txBody>
          <a:bodyPr/>
          <a:lstStyle/>
          <a:p>
            <a:fld id="{671F824E-5D26-4819-AE03-77425C46F933}" type="slidenum">
              <a:rPr lang="fa-IR" smtClean="0"/>
              <a:pPr/>
              <a:t>‹#›</a:t>
            </a:fld>
            <a:endParaRPr lang="fa-I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3" name="Footer Placeholder 2"/>
          <p:cNvSpPr>
            <a:spLocks noGrp="1"/>
          </p:cNvSpPr>
          <p:nvPr>
            <p:ph type="ftr" sz="quarter" idx="11"/>
          </p:nvPr>
        </p:nvSpPr>
        <p:spPr/>
        <p:txBody>
          <a:bodyPr/>
          <a:lstStyle/>
          <a:p>
            <a:endParaRPr lang="fa-IR"/>
          </a:p>
        </p:txBody>
      </p:sp>
      <p:sp>
        <p:nvSpPr>
          <p:cNvPr id="4" name="Slide Number Placeholder 3"/>
          <p:cNvSpPr>
            <a:spLocks noGrp="1"/>
          </p:cNvSpPr>
          <p:nvPr>
            <p:ph type="sldNum" sz="quarter" idx="12"/>
          </p:nvPr>
        </p:nvSpPr>
        <p:spPr/>
        <p:txBody>
          <a:bodyPr/>
          <a:lstStyle/>
          <a:p>
            <a:fld id="{671F824E-5D26-4819-AE03-77425C46F933}" type="slidenum">
              <a:rPr lang="fa-IR" smtClean="0"/>
              <a:pPr/>
              <a:t>‹#›</a:t>
            </a:fld>
            <a:endParaRPr lang="fa-I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7" name="Right Triangle 16"/>
          <p:cNvSpPr/>
          <p:nvPr/>
        </p:nvSpPr>
        <p:spPr>
          <a:xfrm>
            <a:off x="0" y="2647950"/>
            <a:ext cx="3571875" cy="421005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ight Triangle 17"/>
          <p:cNvSpPr/>
          <p:nvPr/>
        </p:nvSpPr>
        <p:spPr>
          <a:xfrm rot="5400000">
            <a:off x="433389" y="-433387"/>
            <a:ext cx="6858000" cy="7724778"/>
          </a:xfrm>
          <a:prstGeom prst="rtTriangle">
            <a:avLst/>
          </a:pr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lang="en-US" sz="1800" kern="1200">
              <a:solidFill>
                <a:schemeClr val="lt1"/>
              </a:solidFill>
              <a:latin typeface="+mn-lt"/>
              <a:ea typeface="+mn-ea"/>
              <a:cs typeface="+mn-cs"/>
            </a:endParaRPr>
          </a:p>
        </p:txBody>
      </p:sp>
      <p:sp>
        <p:nvSpPr>
          <p:cNvPr id="2" name="Title 1"/>
          <p:cNvSpPr>
            <a:spLocks noGrp="1"/>
          </p:cNvSpPr>
          <p:nvPr>
            <p:ph type="title"/>
          </p:nvPr>
        </p:nvSpPr>
        <p:spPr>
          <a:xfrm rot="19140000">
            <a:off x="784930" y="1576103"/>
            <a:ext cx="5212080" cy="1089427"/>
          </a:xfrm>
        </p:spPr>
        <p:txBody>
          <a:bodyPr bIns="0" anchor="b"/>
          <a:lstStyle>
            <a:lvl1pPr algn="l">
              <a:defRPr kumimoji="0" lang="en-US" sz="2800" b="0" i="0" u="none" strike="noStrike" kern="1200" cap="all" spc="0" normalizeH="0" baseline="0" noProof="0" dirty="0" smtClean="0">
                <a:ln>
                  <a:noFill/>
                </a:ln>
                <a:solidFill>
                  <a:srgbClr val="FFFFFF"/>
                </a:solidFill>
                <a:effectLst/>
                <a:uLnTx/>
                <a:uFillTx/>
                <a:latin typeface="+mj-lt"/>
                <a:ea typeface="+mj-ea"/>
                <a:cs typeface="+mj-cs"/>
              </a:defRPr>
            </a:lvl1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title style</a:t>
            </a:r>
            <a:endParaRPr lang="en-US" dirty="0"/>
          </a:p>
        </p:txBody>
      </p:sp>
      <p:sp>
        <p:nvSpPr>
          <p:cNvPr id="3" name="Content Placeholder 2"/>
          <p:cNvSpPr>
            <a:spLocks noGrp="1"/>
          </p:cNvSpPr>
          <p:nvPr>
            <p:ph idx="1"/>
          </p:nvPr>
        </p:nvSpPr>
        <p:spPr>
          <a:xfrm>
            <a:off x="4749552" y="2618912"/>
            <a:ext cx="3807779" cy="332468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rot="19140000">
            <a:off x="1297954" y="2253385"/>
            <a:ext cx="5794760" cy="623314"/>
          </a:xfrm>
        </p:spPr>
        <p:txBody>
          <a:bodyPr>
            <a:normAutofit/>
          </a:bodyPr>
          <a:lstStyle>
            <a:lvl1pPr marL="0" indent="0">
              <a:buNone/>
              <a:defRPr lang="en-US" sz="1400" b="1" kern="1200" dirty="0" smtClean="0">
                <a:solidFill>
                  <a:srgbClr val="FFFFFF"/>
                </a:solidFill>
                <a:latin typeface="+mn-lt"/>
                <a:ea typeface="+mn-ea"/>
                <a:cs typeface="+mn-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ts val="300"/>
              </a:spcBef>
              <a:spcAft>
                <a:spcPts val="0"/>
              </a:spcAft>
              <a:buClr>
                <a:schemeClr val="accent1"/>
              </a:buClr>
              <a:buSzPct val="100000"/>
              <a:buFont typeface="Arial" pitchFamily="34" charset="0"/>
              <a:buNone/>
              <a:tabLst/>
              <a:defRPr/>
            </a:pPr>
            <a:r>
              <a:rPr lang="en-US" smtClean="0"/>
              <a:t>Click to edit Master text styles</a:t>
            </a:r>
          </a:p>
        </p:txBody>
      </p:sp>
      <p:sp>
        <p:nvSpPr>
          <p:cNvPr id="5" name="Date Placeholder 4"/>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6" name="Footer Placeholder 5"/>
          <p:cNvSpPr>
            <a:spLocks noGrp="1"/>
          </p:cNvSpPr>
          <p:nvPr>
            <p:ph type="ftr" sz="quarter" idx="11"/>
          </p:nvPr>
        </p:nvSpPr>
        <p:spPr/>
        <p:txBody>
          <a:bodyPr/>
          <a:lstStyle>
            <a:lvl1pPr>
              <a:defRPr>
                <a:solidFill>
                  <a:schemeClr val="tx2"/>
                </a:solidFill>
              </a:defRPr>
            </a:lvl1pPr>
          </a:lstStyle>
          <a:p>
            <a:endParaRPr lang="fa-IR"/>
          </a:p>
        </p:txBody>
      </p:sp>
      <p:sp>
        <p:nvSpPr>
          <p:cNvPr id="7" name="Slide Number Placeholder 6"/>
          <p:cNvSpPr>
            <a:spLocks noGrp="1"/>
          </p:cNvSpPr>
          <p:nvPr>
            <p:ph type="sldNum" sz="quarter" idx="12"/>
          </p:nvPr>
        </p:nvSpPr>
        <p:spPr>
          <a:ln>
            <a:solidFill>
              <a:schemeClr val="tx2"/>
            </a:solidFill>
          </a:ln>
        </p:spPr>
        <p:txBody>
          <a:bodyPr/>
          <a:lstStyle>
            <a:lvl1pPr>
              <a:defRPr>
                <a:solidFill>
                  <a:schemeClr val="tx2"/>
                </a:solidFill>
              </a:defRPr>
            </a:lvl1pPr>
          </a:lstStyle>
          <a:p>
            <a:fld id="{671F824E-5D26-4819-AE03-77425C46F933}" type="slidenum">
              <a:rPr lang="fa-IR" smtClean="0"/>
              <a:pPr/>
              <a:t>‹#›</a:t>
            </a:fld>
            <a:endParaRPr lang="fa-I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1" name="Picture Placeholder 10"/>
          <p:cNvSpPr>
            <a:spLocks noGrp="1"/>
          </p:cNvSpPr>
          <p:nvPr>
            <p:ph type="pic" sz="quarter" idx="14"/>
          </p:nvPr>
        </p:nvSpPr>
        <p:spPr>
          <a:xfrm>
            <a:off x="2028825" y="0"/>
            <a:ext cx="7115175" cy="6858000"/>
          </a:xfrm>
          <a:custGeom>
            <a:avLst/>
            <a:gdLst>
              <a:gd name="connsiteX0" fmla="*/ 0 w 7104888"/>
              <a:gd name="connsiteY0" fmla="*/ 0 h 6858000"/>
              <a:gd name="connsiteX1" fmla="*/ 7104888 w 7104888"/>
              <a:gd name="connsiteY1" fmla="*/ 0 h 6858000"/>
              <a:gd name="connsiteX2" fmla="*/ 7104888 w 7104888"/>
              <a:gd name="connsiteY2" fmla="*/ 6858000 h 6858000"/>
              <a:gd name="connsiteX3" fmla="*/ 0 w 7104888"/>
              <a:gd name="connsiteY3" fmla="*/ 6858000 h 6858000"/>
              <a:gd name="connsiteX4" fmla="*/ 0 w 7104888"/>
              <a:gd name="connsiteY4" fmla="*/ 0 h 6858000"/>
              <a:gd name="connsiteX0" fmla="*/ 0 w 7104888"/>
              <a:gd name="connsiteY0" fmla="*/ 0 h 6858000"/>
              <a:gd name="connsiteX1" fmla="*/ 5695188 w 7104888"/>
              <a:gd name="connsiteY1" fmla="*/ 0 h 6858000"/>
              <a:gd name="connsiteX2" fmla="*/ 7104888 w 7104888"/>
              <a:gd name="connsiteY2" fmla="*/ 0 h 6858000"/>
              <a:gd name="connsiteX3" fmla="*/ 7104888 w 7104888"/>
              <a:gd name="connsiteY3" fmla="*/ 6858000 h 6858000"/>
              <a:gd name="connsiteX4" fmla="*/ 0 w 7104888"/>
              <a:gd name="connsiteY4" fmla="*/ 6858000 h 6858000"/>
              <a:gd name="connsiteX5" fmla="*/ 0 w 7104888"/>
              <a:gd name="connsiteY5" fmla="*/ 0 h 6858000"/>
              <a:gd name="connsiteX0" fmla="*/ 10287 w 7115175"/>
              <a:gd name="connsiteY0" fmla="*/ 0 h 6858000"/>
              <a:gd name="connsiteX1" fmla="*/ 5705475 w 7115175"/>
              <a:gd name="connsiteY1" fmla="*/ 0 h 6858000"/>
              <a:gd name="connsiteX2" fmla="*/ 7115175 w 7115175"/>
              <a:gd name="connsiteY2" fmla="*/ 0 h 6858000"/>
              <a:gd name="connsiteX3" fmla="*/ 7115175 w 7115175"/>
              <a:gd name="connsiteY3" fmla="*/ 6858000 h 6858000"/>
              <a:gd name="connsiteX4" fmla="*/ 10287 w 7115175"/>
              <a:gd name="connsiteY4" fmla="*/ 6858000 h 6858000"/>
              <a:gd name="connsiteX5" fmla="*/ 0 w 7115175"/>
              <a:gd name="connsiteY5" fmla="*/ 5048250 h 6858000"/>
              <a:gd name="connsiteX6" fmla="*/ 10287 w 7115175"/>
              <a:gd name="connsiteY6" fmla="*/ 0 h 6858000"/>
              <a:gd name="connsiteX0" fmla="*/ 10287 w 7115175"/>
              <a:gd name="connsiteY0" fmla="*/ 0 h 6858000"/>
              <a:gd name="connsiteX1" fmla="*/ 5705475 w 7115175"/>
              <a:gd name="connsiteY1" fmla="*/ 0 h 6858000"/>
              <a:gd name="connsiteX2" fmla="*/ 7115175 w 7115175"/>
              <a:gd name="connsiteY2" fmla="*/ 0 h 6858000"/>
              <a:gd name="connsiteX3" fmla="*/ 7115175 w 7115175"/>
              <a:gd name="connsiteY3" fmla="*/ 6858000 h 6858000"/>
              <a:gd name="connsiteX4" fmla="*/ 1533526 w 7115175"/>
              <a:gd name="connsiteY4" fmla="*/ 6848475 h 6858000"/>
              <a:gd name="connsiteX5" fmla="*/ 10287 w 7115175"/>
              <a:gd name="connsiteY5" fmla="*/ 6858000 h 6858000"/>
              <a:gd name="connsiteX6" fmla="*/ 0 w 7115175"/>
              <a:gd name="connsiteY6" fmla="*/ 5048250 h 6858000"/>
              <a:gd name="connsiteX7" fmla="*/ 10287 w 7115175"/>
              <a:gd name="connsiteY7" fmla="*/ 0 h 6858000"/>
              <a:gd name="connsiteX0" fmla="*/ 10287 w 7115175"/>
              <a:gd name="connsiteY0" fmla="*/ 0 h 6858000"/>
              <a:gd name="connsiteX1" fmla="*/ 5705475 w 7115175"/>
              <a:gd name="connsiteY1" fmla="*/ 0 h 6858000"/>
              <a:gd name="connsiteX2" fmla="*/ 7115175 w 7115175"/>
              <a:gd name="connsiteY2" fmla="*/ 0 h 6858000"/>
              <a:gd name="connsiteX3" fmla="*/ 7115175 w 7115175"/>
              <a:gd name="connsiteY3" fmla="*/ 6858000 h 6858000"/>
              <a:gd name="connsiteX4" fmla="*/ 1533526 w 7115175"/>
              <a:gd name="connsiteY4" fmla="*/ 6848475 h 6858000"/>
              <a:gd name="connsiteX5" fmla="*/ 0 w 7115175"/>
              <a:gd name="connsiteY5" fmla="*/ 5048250 h 6858000"/>
              <a:gd name="connsiteX6" fmla="*/ 10287 w 7115175"/>
              <a:gd name="connsiteY6" fmla="*/ 0 h 6858000"/>
              <a:gd name="connsiteX0" fmla="*/ 0 w 7115175"/>
              <a:gd name="connsiteY0" fmla="*/ 5048250 h 6858000"/>
              <a:gd name="connsiteX1" fmla="*/ 5705475 w 7115175"/>
              <a:gd name="connsiteY1" fmla="*/ 0 h 6858000"/>
              <a:gd name="connsiteX2" fmla="*/ 7115175 w 7115175"/>
              <a:gd name="connsiteY2" fmla="*/ 0 h 6858000"/>
              <a:gd name="connsiteX3" fmla="*/ 7115175 w 7115175"/>
              <a:gd name="connsiteY3" fmla="*/ 6858000 h 6858000"/>
              <a:gd name="connsiteX4" fmla="*/ 1533526 w 7115175"/>
              <a:gd name="connsiteY4" fmla="*/ 6848475 h 6858000"/>
              <a:gd name="connsiteX5" fmla="*/ 0 w 7115175"/>
              <a:gd name="connsiteY5" fmla="*/ 504825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7115175" h="6858000">
                <a:moveTo>
                  <a:pt x="0" y="5048250"/>
                </a:moveTo>
                <a:lnTo>
                  <a:pt x="5705475" y="0"/>
                </a:lnTo>
                <a:lnTo>
                  <a:pt x="7115175" y="0"/>
                </a:lnTo>
                <a:lnTo>
                  <a:pt x="7115175" y="6858000"/>
                </a:lnTo>
                <a:lnTo>
                  <a:pt x="1533526" y="6848475"/>
                </a:lnTo>
                <a:lnTo>
                  <a:pt x="0" y="5048250"/>
                </a:lnTo>
                <a:close/>
              </a:path>
            </a:pathLst>
          </a:custGeom>
          <a:solidFill>
            <a:schemeClr val="accent3">
              <a:alpha val="80000"/>
            </a:schemeClr>
          </a:solidFill>
        </p:spPr>
        <p:txBody>
          <a:bodyPr rIns="182880" anchor="ctr"/>
          <a:lstStyle>
            <a:lvl1pPr algn="r">
              <a:defRPr/>
            </a:lvl1pPr>
          </a:lstStyle>
          <a:p>
            <a:r>
              <a:rPr lang="en-US" smtClean="0"/>
              <a:t>Click icon to add picture</a:t>
            </a:r>
            <a:endParaRPr lang="en-US" dirty="0"/>
          </a:p>
        </p:txBody>
      </p:sp>
      <p:sp>
        <p:nvSpPr>
          <p:cNvPr id="9" name="Right Triangle 8"/>
          <p:cNvSpPr/>
          <p:nvPr/>
        </p:nvSpPr>
        <p:spPr>
          <a:xfrm>
            <a:off x="0" y="2647950"/>
            <a:ext cx="3571875" cy="421005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Freeform 9"/>
          <p:cNvSpPr/>
          <p:nvPr/>
        </p:nvSpPr>
        <p:spPr>
          <a:xfrm>
            <a:off x="0" y="5048250"/>
            <a:ext cx="3571875" cy="1809750"/>
          </a:xfrm>
          <a:custGeom>
            <a:avLst/>
            <a:gdLst>
              <a:gd name="connsiteX0" fmla="*/ 0 w 3571875"/>
              <a:gd name="connsiteY0" fmla="*/ 4210050 h 4210050"/>
              <a:gd name="connsiteX1" fmla="*/ 0 w 3571875"/>
              <a:gd name="connsiteY1" fmla="*/ 0 h 4210050"/>
              <a:gd name="connsiteX2" fmla="*/ 3571875 w 3571875"/>
              <a:gd name="connsiteY2" fmla="*/ 4210050 h 4210050"/>
              <a:gd name="connsiteX3" fmla="*/ 0 w 3571875"/>
              <a:gd name="connsiteY3" fmla="*/ 4210050 h 4210050"/>
              <a:gd name="connsiteX0" fmla="*/ 0 w 3571875"/>
              <a:gd name="connsiteY0" fmla="*/ 1809750 h 1809750"/>
              <a:gd name="connsiteX1" fmla="*/ 1895475 w 3571875"/>
              <a:gd name="connsiteY1" fmla="*/ 0 h 1809750"/>
              <a:gd name="connsiteX2" fmla="*/ 3571875 w 3571875"/>
              <a:gd name="connsiteY2" fmla="*/ 1809750 h 1809750"/>
              <a:gd name="connsiteX3" fmla="*/ 0 w 3571875"/>
              <a:gd name="connsiteY3" fmla="*/ 1809750 h 1809750"/>
              <a:gd name="connsiteX0" fmla="*/ 0 w 3571875"/>
              <a:gd name="connsiteY0" fmla="*/ 1809750 h 1809750"/>
              <a:gd name="connsiteX1" fmla="*/ 2038350 w 3571875"/>
              <a:gd name="connsiteY1" fmla="*/ 0 h 1809750"/>
              <a:gd name="connsiteX2" fmla="*/ 3571875 w 3571875"/>
              <a:gd name="connsiteY2" fmla="*/ 1809750 h 1809750"/>
              <a:gd name="connsiteX3" fmla="*/ 0 w 3571875"/>
              <a:gd name="connsiteY3" fmla="*/ 1809750 h 1809750"/>
            </a:gdLst>
            <a:ahLst/>
            <a:cxnLst>
              <a:cxn ang="0">
                <a:pos x="connsiteX0" y="connsiteY0"/>
              </a:cxn>
              <a:cxn ang="0">
                <a:pos x="connsiteX1" y="connsiteY1"/>
              </a:cxn>
              <a:cxn ang="0">
                <a:pos x="connsiteX2" y="connsiteY2"/>
              </a:cxn>
              <a:cxn ang="0">
                <a:pos x="connsiteX3" y="connsiteY3"/>
              </a:cxn>
            </a:cxnLst>
            <a:rect l="l" t="t" r="r" b="b"/>
            <a:pathLst>
              <a:path w="3571875" h="1809750">
                <a:moveTo>
                  <a:pt x="0" y="1809750"/>
                </a:moveTo>
                <a:lnTo>
                  <a:pt x="2038350" y="0"/>
                </a:lnTo>
                <a:lnTo>
                  <a:pt x="3571875" y="1809750"/>
                </a:lnTo>
                <a:lnTo>
                  <a:pt x="0" y="1809750"/>
                </a:lnTo>
                <a:close/>
              </a:path>
            </a:pathLst>
          </a:cu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rot="19140000">
            <a:off x="671197" y="1717501"/>
            <a:ext cx="5486400" cy="867444"/>
          </a:xfrm>
        </p:spPr>
        <p:txBody>
          <a:bodyPr anchor="b"/>
          <a:lstStyle>
            <a:lvl1pPr algn="l">
              <a:defRPr sz="2800" b="0">
                <a:latin typeface="+mj-lt"/>
              </a:defRPr>
            </a:lvl1pPr>
          </a:lstStyle>
          <a:p>
            <a:r>
              <a:rPr lang="en-US" smtClean="0"/>
              <a:t>Click to edit Master title style</a:t>
            </a:r>
            <a:endParaRPr lang="en-US" dirty="0"/>
          </a:p>
        </p:txBody>
      </p:sp>
      <p:sp>
        <p:nvSpPr>
          <p:cNvPr id="4" name="Text Placeholder 3"/>
          <p:cNvSpPr>
            <a:spLocks noGrp="1"/>
          </p:cNvSpPr>
          <p:nvPr>
            <p:ph type="body" sz="half" idx="2"/>
          </p:nvPr>
        </p:nvSpPr>
        <p:spPr>
          <a:xfrm rot="19140000">
            <a:off x="1143479" y="2180529"/>
            <a:ext cx="6096545" cy="740664"/>
          </a:xfrm>
        </p:spPr>
        <p:txBody>
          <a:bodyPr/>
          <a:lstStyle>
            <a:lvl1pPr marL="0" indent="0">
              <a:buNone/>
              <a:defRPr sz="14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4D473ED-90F0-4EDE-8FBC-AF8D5D69C906}" type="datetimeFigureOut">
              <a:rPr lang="fa-IR" smtClean="0"/>
              <a:pPr/>
              <a:t>20/05/1437</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671F824E-5D26-4819-AE03-77425C46F933}" type="slidenum">
              <a:rPr lang="fa-IR" smtClean="0"/>
              <a:pPr/>
              <a:t>‹#›</a:t>
            </a:fld>
            <a:endParaRPr lang="fa-I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Freeform 6"/>
          <p:cNvSpPr/>
          <p:nvPr/>
        </p:nvSpPr>
        <p:spPr>
          <a:xfrm>
            <a:off x="-2382" y="5050633"/>
            <a:ext cx="3574257" cy="1807368"/>
          </a:xfrm>
          <a:custGeom>
            <a:avLst/>
            <a:gdLst>
              <a:gd name="connsiteX0" fmla="*/ 0 w 3571875"/>
              <a:gd name="connsiteY0" fmla="*/ 4210050 h 4210050"/>
              <a:gd name="connsiteX1" fmla="*/ 0 w 3571875"/>
              <a:gd name="connsiteY1" fmla="*/ 0 h 4210050"/>
              <a:gd name="connsiteX2" fmla="*/ 3571875 w 3571875"/>
              <a:gd name="connsiteY2" fmla="*/ 4210050 h 4210050"/>
              <a:gd name="connsiteX3" fmla="*/ 0 w 3571875"/>
              <a:gd name="connsiteY3" fmla="*/ 4210050 h 4210050"/>
              <a:gd name="connsiteX0" fmla="*/ 0 w 3571875"/>
              <a:gd name="connsiteY0" fmla="*/ 4210050 h 4210050"/>
              <a:gd name="connsiteX1" fmla="*/ 0 w 3571875"/>
              <a:gd name="connsiteY1" fmla="*/ 0 h 4210050"/>
              <a:gd name="connsiteX2" fmla="*/ 2028825 w 3571875"/>
              <a:gd name="connsiteY2" fmla="*/ 2388394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205038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281238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76450 w 3571875"/>
              <a:gd name="connsiteY2" fmla="*/ 2274094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245519 w 3571875"/>
              <a:gd name="connsiteY2" fmla="*/ 2405063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38350 w 3571875"/>
              <a:gd name="connsiteY2" fmla="*/ 2405063 h 4210050"/>
              <a:gd name="connsiteX3" fmla="*/ 3571875 w 3571875"/>
              <a:gd name="connsiteY3" fmla="*/ 4210050 h 4210050"/>
              <a:gd name="connsiteX4" fmla="*/ 0 w 3571875"/>
              <a:gd name="connsiteY4" fmla="*/ 4210050 h 4210050"/>
              <a:gd name="connsiteX0" fmla="*/ 0 w 3571875"/>
              <a:gd name="connsiteY0" fmla="*/ 2433637 h 2433637"/>
              <a:gd name="connsiteX1" fmla="*/ 257175 w 3571875"/>
              <a:gd name="connsiteY1" fmla="*/ 0 h 2433637"/>
              <a:gd name="connsiteX2" fmla="*/ 2038350 w 3571875"/>
              <a:gd name="connsiteY2" fmla="*/ 628650 h 2433637"/>
              <a:gd name="connsiteX3" fmla="*/ 3571875 w 3571875"/>
              <a:gd name="connsiteY3" fmla="*/ 2433637 h 2433637"/>
              <a:gd name="connsiteX4" fmla="*/ 0 w 3571875"/>
              <a:gd name="connsiteY4" fmla="*/ 2433637 h 2433637"/>
              <a:gd name="connsiteX0" fmla="*/ 2382 w 3574257"/>
              <a:gd name="connsiteY0" fmla="*/ 1807368 h 1807368"/>
              <a:gd name="connsiteX1" fmla="*/ 0 w 3574257"/>
              <a:gd name="connsiteY1" fmla="*/ 0 h 1807368"/>
              <a:gd name="connsiteX2" fmla="*/ 2040732 w 3574257"/>
              <a:gd name="connsiteY2" fmla="*/ 2381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924051 w 3574257"/>
              <a:gd name="connsiteY2" fmla="*/ 307181 h 1807368"/>
              <a:gd name="connsiteX3" fmla="*/ 3574257 w 3574257"/>
              <a:gd name="connsiteY3" fmla="*/ 1807368 h 1807368"/>
              <a:gd name="connsiteX4" fmla="*/ 2382 w 3574257"/>
              <a:gd name="connsiteY4" fmla="*/ 1807368 h 1807368"/>
              <a:gd name="connsiteX0" fmla="*/ 2382 w 3574257"/>
              <a:gd name="connsiteY0" fmla="*/ 1809749 h 1809749"/>
              <a:gd name="connsiteX1" fmla="*/ 0 w 3574257"/>
              <a:gd name="connsiteY1" fmla="*/ 2381 h 1809749"/>
              <a:gd name="connsiteX2" fmla="*/ 2038351 w 3574257"/>
              <a:gd name="connsiteY2" fmla="*/ 0 h 1809749"/>
              <a:gd name="connsiteX3" fmla="*/ 3574257 w 3574257"/>
              <a:gd name="connsiteY3" fmla="*/ 1809749 h 1809749"/>
              <a:gd name="connsiteX4" fmla="*/ 2382 w 3574257"/>
              <a:gd name="connsiteY4" fmla="*/ 1809749 h 1809749"/>
              <a:gd name="connsiteX0" fmla="*/ 2382 w 3574257"/>
              <a:gd name="connsiteY0" fmla="*/ 1807368 h 1807368"/>
              <a:gd name="connsiteX1" fmla="*/ 0 w 3574257"/>
              <a:gd name="connsiteY1" fmla="*/ 0 h 1807368"/>
              <a:gd name="connsiteX2" fmla="*/ 1640682 w 3574257"/>
              <a:gd name="connsiteY2" fmla="*/ 450057 h 1807368"/>
              <a:gd name="connsiteX3" fmla="*/ 3574257 w 3574257"/>
              <a:gd name="connsiteY3" fmla="*/ 1807368 h 1807368"/>
              <a:gd name="connsiteX4" fmla="*/ 2382 w 3574257"/>
              <a:gd name="connsiteY4" fmla="*/ 1807368 h 1807368"/>
              <a:gd name="connsiteX0" fmla="*/ 2382 w 3574257"/>
              <a:gd name="connsiteY0" fmla="*/ 1809749 h 1809749"/>
              <a:gd name="connsiteX1" fmla="*/ 0 w 3574257"/>
              <a:gd name="connsiteY1" fmla="*/ 2381 h 1809749"/>
              <a:gd name="connsiteX2" fmla="*/ 2038351 w 3574257"/>
              <a:gd name="connsiteY2" fmla="*/ 0 h 1809749"/>
              <a:gd name="connsiteX3" fmla="*/ 3574257 w 3574257"/>
              <a:gd name="connsiteY3" fmla="*/ 1809749 h 1809749"/>
              <a:gd name="connsiteX4" fmla="*/ 2382 w 3574257"/>
              <a:gd name="connsiteY4" fmla="*/ 1809749 h 1809749"/>
              <a:gd name="connsiteX0" fmla="*/ 2382 w 3574257"/>
              <a:gd name="connsiteY0" fmla="*/ 1807368 h 1807368"/>
              <a:gd name="connsiteX1" fmla="*/ 0 w 3574257"/>
              <a:gd name="connsiteY1" fmla="*/ 0 h 1807368"/>
              <a:gd name="connsiteX2" fmla="*/ 1657351 w 3574257"/>
              <a:gd name="connsiteY2" fmla="*/ 230982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2040732 w 3574257"/>
              <a:gd name="connsiteY2" fmla="*/ 2382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774032 w 3574257"/>
              <a:gd name="connsiteY2" fmla="*/ 161925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969294 w 3574257"/>
              <a:gd name="connsiteY2" fmla="*/ 21432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819275 w 3574257"/>
              <a:gd name="connsiteY2" fmla="*/ 200026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2045494 w 3574257"/>
              <a:gd name="connsiteY2" fmla="*/ 1 h 1807368"/>
              <a:gd name="connsiteX3" fmla="*/ 3574257 w 3574257"/>
              <a:gd name="connsiteY3" fmla="*/ 1807368 h 1807368"/>
              <a:gd name="connsiteX4" fmla="*/ 2382 w 3574257"/>
              <a:gd name="connsiteY4" fmla="*/ 1807368 h 180736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574257" h="1807368">
                <a:moveTo>
                  <a:pt x="2382" y="1807368"/>
                </a:moveTo>
                <a:lnTo>
                  <a:pt x="0" y="0"/>
                </a:lnTo>
                <a:lnTo>
                  <a:pt x="2045494" y="1"/>
                </a:lnTo>
                <a:lnTo>
                  <a:pt x="3574257" y="1807368"/>
                </a:lnTo>
                <a:lnTo>
                  <a:pt x="2382" y="1807368"/>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reeform 7"/>
          <p:cNvSpPr/>
          <p:nvPr/>
        </p:nvSpPr>
        <p:spPr>
          <a:xfrm>
            <a:off x="-2380" y="5051292"/>
            <a:ext cx="9146380" cy="1806709"/>
          </a:xfrm>
          <a:custGeom>
            <a:avLst/>
            <a:gdLst>
              <a:gd name="connsiteX0" fmla="*/ 0 w 3350419"/>
              <a:gd name="connsiteY0" fmla="*/ 2081213 h 2083594"/>
              <a:gd name="connsiteX1" fmla="*/ 3031331 w 3350419"/>
              <a:gd name="connsiteY1" fmla="*/ 0 h 2083594"/>
              <a:gd name="connsiteX2" fmla="*/ 3350419 w 3350419"/>
              <a:gd name="connsiteY2" fmla="*/ 80963 h 2083594"/>
              <a:gd name="connsiteX3" fmla="*/ 3350419 w 3350419"/>
              <a:gd name="connsiteY3" fmla="*/ 2083594 h 2083594"/>
              <a:gd name="connsiteX4" fmla="*/ 0 w 3350419"/>
              <a:gd name="connsiteY4" fmla="*/ 2081213 h 2083594"/>
              <a:gd name="connsiteX0" fmla="*/ 0 w 3112294"/>
              <a:gd name="connsiteY0" fmla="*/ 2019301 h 2083594"/>
              <a:gd name="connsiteX1" fmla="*/ 2793206 w 3112294"/>
              <a:gd name="connsiteY1" fmla="*/ 0 h 2083594"/>
              <a:gd name="connsiteX2" fmla="*/ 3112294 w 3112294"/>
              <a:gd name="connsiteY2" fmla="*/ 80963 h 2083594"/>
              <a:gd name="connsiteX3" fmla="*/ 3112294 w 3112294"/>
              <a:gd name="connsiteY3" fmla="*/ 2083594 h 2083594"/>
              <a:gd name="connsiteX4" fmla="*/ 0 w 3112294"/>
              <a:gd name="connsiteY4" fmla="*/ 2019301 h 2083594"/>
              <a:gd name="connsiteX0" fmla="*/ 0 w 3345656"/>
              <a:gd name="connsiteY0" fmla="*/ 2097882 h 2097882"/>
              <a:gd name="connsiteX1" fmla="*/ 3026568 w 3345656"/>
              <a:gd name="connsiteY1" fmla="*/ 0 h 2097882"/>
              <a:gd name="connsiteX2" fmla="*/ 3345656 w 3345656"/>
              <a:gd name="connsiteY2" fmla="*/ 80963 h 2097882"/>
              <a:gd name="connsiteX3" fmla="*/ 3345656 w 3345656"/>
              <a:gd name="connsiteY3" fmla="*/ 2083594 h 2097882"/>
              <a:gd name="connsiteX4" fmla="*/ 0 w 3345656"/>
              <a:gd name="connsiteY4" fmla="*/ 2097882 h 2097882"/>
              <a:gd name="connsiteX0" fmla="*/ 0 w 2800350"/>
              <a:gd name="connsiteY0" fmla="*/ 1935957 h 2083594"/>
              <a:gd name="connsiteX1" fmla="*/ 2481262 w 2800350"/>
              <a:gd name="connsiteY1" fmla="*/ 0 h 2083594"/>
              <a:gd name="connsiteX2" fmla="*/ 2800350 w 2800350"/>
              <a:gd name="connsiteY2" fmla="*/ 80963 h 2083594"/>
              <a:gd name="connsiteX3" fmla="*/ 2800350 w 2800350"/>
              <a:gd name="connsiteY3" fmla="*/ 2083594 h 2083594"/>
              <a:gd name="connsiteX4" fmla="*/ 0 w 2800350"/>
              <a:gd name="connsiteY4" fmla="*/ 1935957 h 2083594"/>
              <a:gd name="connsiteX0" fmla="*/ 0 w 3352800"/>
              <a:gd name="connsiteY0" fmla="*/ 2083594 h 2083594"/>
              <a:gd name="connsiteX1" fmla="*/ 3033712 w 3352800"/>
              <a:gd name="connsiteY1" fmla="*/ 0 h 2083594"/>
              <a:gd name="connsiteX2" fmla="*/ 3352800 w 3352800"/>
              <a:gd name="connsiteY2" fmla="*/ 80963 h 2083594"/>
              <a:gd name="connsiteX3" fmla="*/ 3352800 w 3352800"/>
              <a:gd name="connsiteY3" fmla="*/ 2083594 h 2083594"/>
              <a:gd name="connsiteX4" fmla="*/ 0 w 3352800"/>
              <a:gd name="connsiteY4" fmla="*/ 2083594 h 2083594"/>
              <a:gd name="connsiteX0" fmla="*/ 0 w 3352800"/>
              <a:gd name="connsiteY0" fmla="*/ 2002631 h 2002631"/>
              <a:gd name="connsiteX1" fmla="*/ 3033712 w 3352800"/>
              <a:gd name="connsiteY1" fmla="*/ 15716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988469 w 3352800"/>
              <a:gd name="connsiteY1" fmla="*/ 59530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3966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45314 w 3352800"/>
              <a:gd name="connsiteY1" fmla="*/ 1224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4839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75865 w 3352800"/>
              <a:gd name="connsiteY1" fmla="*/ 8178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901 h 2002901"/>
              <a:gd name="connsiteX1" fmla="*/ 2836585 w 3352800"/>
              <a:gd name="connsiteY1" fmla="*/ 0 h 2002901"/>
              <a:gd name="connsiteX2" fmla="*/ 3352800 w 3352800"/>
              <a:gd name="connsiteY2" fmla="*/ 270 h 2002901"/>
              <a:gd name="connsiteX3" fmla="*/ 3352800 w 3352800"/>
              <a:gd name="connsiteY3" fmla="*/ 2002901 h 2002901"/>
              <a:gd name="connsiteX4" fmla="*/ 0 w 3352800"/>
              <a:gd name="connsiteY4" fmla="*/ 2002901 h 2002901"/>
              <a:gd name="connsiteX0" fmla="*/ 0 w 3352800"/>
              <a:gd name="connsiteY0" fmla="*/ 2002631 h 2002631"/>
              <a:gd name="connsiteX1" fmla="*/ 754045 w 3352800"/>
              <a:gd name="connsiteY1" fmla="*/ 146832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534305 h 534305"/>
              <a:gd name="connsiteX1" fmla="*/ 754045 w 3352800"/>
              <a:gd name="connsiteY1" fmla="*/ 0 h 534305"/>
              <a:gd name="connsiteX2" fmla="*/ 3352800 w 3352800"/>
              <a:gd name="connsiteY2" fmla="*/ 7687 h 534305"/>
              <a:gd name="connsiteX3" fmla="*/ 3352800 w 3352800"/>
              <a:gd name="connsiteY3" fmla="*/ 534305 h 534305"/>
              <a:gd name="connsiteX4" fmla="*/ 0 w 3352800"/>
              <a:gd name="connsiteY4" fmla="*/ 534305 h 534305"/>
              <a:gd name="connsiteX0" fmla="*/ 0 w 3352800"/>
              <a:gd name="connsiteY0" fmla="*/ 534305 h 534305"/>
              <a:gd name="connsiteX1" fmla="*/ 754045 w 3352800"/>
              <a:gd name="connsiteY1" fmla="*/ 0 h 534305"/>
              <a:gd name="connsiteX2" fmla="*/ 3352800 w 3352800"/>
              <a:gd name="connsiteY2" fmla="*/ 7687 h 534305"/>
              <a:gd name="connsiteX3" fmla="*/ 3352800 w 3352800"/>
              <a:gd name="connsiteY3" fmla="*/ 534305 h 534305"/>
              <a:gd name="connsiteX4" fmla="*/ 0 w 3352800"/>
              <a:gd name="connsiteY4" fmla="*/ 534305 h 534305"/>
              <a:gd name="connsiteX0" fmla="*/ 0 w 3352800"/>
              <a:gd name="connsiteY0" fmla="*/ 526618 h 526618"/>
              <a:gd name="connsiteX1" fmla="*/ 980611 w 3352800"/>
              <a:gd name="connsiteY1" fmla="*/ 93681 h 526618"/>
              <a:gd name="connsiteX2" fmla="*/ 3352800 w 3352800"/>
              <a:gd name="connsiteY2" fmla="*/ 0 h 526618"/>
              <a:gd name="connsiteX3" fmla="*/ 3352800 w 3352800"/>
              <a:gd name="connsiteY3" fmla="*/ 526618 h 526618"/>
              <a:gd name="connsiteX4" fmla="*/ 0 w 3352800"/>
              <a:gd name="connsiteY4" fmla="*/ 526618 h 526618"/>
              <a:gd name="connsiteX0" fmla="*/ 0 w 3352800"/>
              <a:gd name="connsiteY0" fmla="*/ 526888 h 526888"/>
              <a:gd name="connsiteX1" fmla="*/ 744735 w 3352800"/>
              <a:gd name="connsiteY1" fmla="*/ 0 h 526888"/>
              <a:gd name="connsiteX2" fmla="*/ 3352800 w 3352800"/>
              <a:gd name="connsiteY2" fmla="*/ 270 h 526888"/>
              <a:gd name="connsiteX3" fmla="*/ 3352800 w 3352800"/>
              <a:gd name="connsiteY3" fmla="*/ 526888 h 526888"/>
              <a:gd name="connsiteX4" fmla="*/ 0 w 3352800"/>
              <a:gd name="connsiteY4" fmla="*/ 526888 h 526888"/>
              <a:gd name="connsiteX0" fmla="*/ 0 w 3352800"/>
              <a:gd name="connsiteY0" fmla="*/ 526618 h 526618"/>
              <a:gd name="connsiteX1" fmla="*/ 811948 w 3352800"/>
              <a:gd name="connsiteY1" fmla="*/ 60921 h 526618"/>
              <a:gd name="connsiteX2" fmla="*/ 3352800 w 3352800"/>
              <a:gd name="connsiteY2" fmla="*/ 0 h 526618"/>
              <a:gd name="connsiteX3" fmla="*/ 3352800 w 3352800"/>
              <a:gd name="connsiteY3" fmla="*/ 526618 h 526618"/>
              <a:gd name="connsiteX4" fmla="*/ 0 w 3352800"/>
              <a:gd name="connsiteY4" fmla="*/ 526618 h 526618"/>
              <a:gd name="connsiteX0" fmla="*/ 0 w 3352800"/>
              <a:gd name="connsiteY0" fmla="*/ 527584 h 527584"/>
              <a:gd name="connsiteX1" fmla="*/ 751718 w 3352800"/>
              <a:gd name="connsiteY1" fmla="*/ 0 h 527584"/>
              <a:gd name="connsiteX2" fmla="*/ 3352800 w 3352800"/>
              <a:gd name="connsiteY2" fmla="*/ 966 h 527584"/>
              <a:gd name="connsiteX3" fmla="*/ 3352800 w 3352800"/>
              <a:gd name="connsiteY3" fmla="*/ 527584 h 527584"/>
              <a:gd name="connsiteX4" fmla="*/ 0 w 3352800"/>
              <a:gd name="connsiteY4" fmla="*/ 527584 h 527584"/>
              <a:gd name="connsiteX0" fmla="*/ 0 w 3352800"/>
              <a:gd name="connsiteY0" fmla="*/ 527584 h 527584"/>
              <a:gd name="connsiteX1" fmla="*/ 751718 w 3352800"/>
              <a:gd name="connsiteY1" fmla="*/ 0 h 527584"/>
              <a:gd name="connsiteX2" fmla="*/ 3241069 w 3352800"/>
              <a:gd name="connsiteY2" fmla="*/ 94144 h 527584"/>
              <a:gd name="connsiteX3" fmla="*/ 3352800 w 3352800"/>
              <a:gd name="connsiteY3" fmla="*/ 527584 h 527584"/>
              <a:gd name="connsiteX4" fmla="*/ 0 w 3352800"/>
              <a:gd name="connsiteY4" fmla="*/ 527584 h 527584"/>
              <a:gd name="connsiteX0" fmla="*/ 0 w 3352800"/>
              <a:gd name="connsiteY0" fmla="*/ 527584 h 527584"/>
              <a:gd name="connsiteX1" fmla="*/ 751718 w 3352800"/>
              <a:gd name="connsiteY1" fmla="*/ 0 h 527584"/>
              <a:gd name="connsiteX2" fmla="*/ 3352800 w 3352800"/>
              <a:gd name="connsiteY2" fmla="*/ 271 h 527584"/>
              <a:gd name="connsiteX3" fmla="*/ 3352800 w 3352800"/>
              <a:gd name="connsiteY3" fmla="*/ 527584 h 527584"/>
              <a:gd name="connsiteX4" fmla="*/ 0 w 3352800"/>
              <a:gd name="connsiteY4" fmla="*/ 527584 h 527584"/>
              <a:gd name="connsiteX0" fmla="*/ 0 w 3352800"/>
              <a:gd name="connsiteY0" fmla="*/ 527313 h 527313"/>
              <a:gd name="connsiteX1" fmla="*/ 900984 w 3352800"/>
              <a:gd name="connsiteY1" fmla="*/ 97774 h 527313"/>
              <a:gd name="connsiteX2" fmla="*/ 3352800 w 3352800"/>
              <a:gd name="connsiteY2" fmla="*/ 0 h 527313"/>
              <a:gd name="connsiteX3" fmla="*/ 3352800 w 3352800"/>
              <a:gd name="connsiteY3" fmla="*/ 527313 h 527313"/>
              <a:gd name="connsiteX4" fmla="*/ 0 w 3352800"/>
              <a:gd name="connsiteY4" fmla="*/ 527313 h 527313"/>
              <a:gd name="connsiteX0" fmla="*/ 0 w 3352800"/>
              <a:gd name="connsiteY0" fmla="*/ 527584 h 527584"/>
              <a:gd name="connsiteX1" fmla="*/ 748227 w 3352800"/>
              <a:gd name="connsiteY1" fmla="*/ 0 h 527584"/>
              <a:gd name="connsiteX2" fmla="*/ 3352800 w 3352800"/>
              <a:gd name="connsiteY2" fmla="*/ 271 h 527584"/>
              <a:gd name="connsiteX3" fmla="*/ 3352800 w 3352800"/>
              <a:gd name="connsiteY3" fmla="*/ 527584 h 527584"/>
              <a:gd name="connsiteX4" fmla="*/ 0 w 3352800"/>
              <a:gd name="connsiteY4" fmla="*/ 527584 h 5275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52800" h="527584">
                <a:moveTo>
                  <a:pt x="0" y="527584"/>
                </a:moveTo>
                <a:lnTo>
                  <a:pt x="748227" y="0"/>
                </a:lnTo>
                <a:lnTo>
                  <a:pt x="3352800" y="271"/>
                </a:lnTo>
                <a:lnTo>
                  <a:pt x="3352800" y="527584"/>
                </a:lnTo>
                <a:lnTo>
                  <a:pt x="0" y="527584"/>
                </a:lnTo>
                <a:close/>
              </a:path>
            </a:pathLst>
          </a:cu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22960" y="365760"/>
            <a:ext cx="7520940" cy="54864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822960" y="1100628"/>
            <a:ext cx="7520940" cy="3579849"/>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rot="19140000">
            <a:off x="201168" y="5870448"/>
            <a:ext cx="2176272" cy="201168"/>
          </a:xfrm>
          <a:prstGeom prst="rect">
            <a:avLst/>
          </a:prstGeom>
        </p:spPr>
        <p:txBody>
          <a:bodyPr vert="horz" lIns="91440" tIns="45720" rIns="91440" bIns="45720" rtlCol="0" anchor="ctr"/>
          <a:lstStyle>
            <a:lvl1pPr algn="l">
              <a:defRPr sz="1200">
                <a:solidFill>
                  <a:srgbClr val="FFFFFF"/>
                </a:solidFill>
              </a:defRPr>
            </a:lvl1pPr>
          </a:lstStyle>
          <a:p>
            <a:fld id="{84D473ED-90F0-4EDE-8FBC-AF8D5D69C906}" type="datetimeFigureOut">
              <a:rPr lang="fa-IR" smtClean="0"/>
              <a:pPr/>
              <a:t>20/05/1437</a:t>
            </a:fld>
            <a:endParaRPr lang="fa-IR"/>
          </a:p>
        </p:txBody>
      </p:sp>
      <p:sp>
        <p:nvSpPr>
          <p:cNvPr id="5" name="Footer Placeholder 4"/>
          <p:cNvSpPr>
            <a:spLocks noGrp="1"/>
          </p:cNvSpPr>
          <p:nvPr>
            <p:ph type="ftr" sz="quarter" idx="3"/>
          </p:nvPr>
        </p:nvSpPr>
        <p:spPr>
          <a:xfrm>
            <a:off x="3517514" y="6285122"/>
            <a:ext cx="4724400" cy="274320"/>
          </a:xfrm>
          <a:prstGeom prst="rect">
            <a:avLst/>
          </a:prstGeom>
        </p:spPr>
        <p:txBody>
          <a:bodyPr vert="horz" lIns="91440" tIns="45720" rIns="91440" bIns="45720" rtlCol="0" anchor="ctr"/>
          <a:lstStyle>
            <a:lvl1pPr algn="r">
              <a:defRPr sz="1000" cap="all" spc="200" baseline="0">
                <a:solidFill>
                  <a:srgbClr val="FFFFFF"/>
                </a:solidFill>
              </a:defRPr>
            </a:lvl1pPr>
          </a:lstStyle>
          <a:p>
            <a:endParaRPr lang="fa-IR"/>
          </a:p>
        </p:txBody>
      </p:sp>
      <p:sp>
        <p:nvSpPr>
          <p:cNvPr id="6" name="Slide Number Placeholder 5"/>
          <p:cNvSpPr>
            <a:spLocks noGrp="1"/>
          </p:cNvSpPr>
          <p:nvPr>
            <p:ph type="sldNum" sz="quarter" idx="4"/>
          </p:nvPr>
        </p:nvSpPr>
        <p:spPr>
          <a:xfrm>
            <a:off x="8401038" y="6170822"/>
            <a:ext cx="502920" cy="502920"/>
          </a:xfrm>
          <a:prstGeom prst="ellipse">
            <a:avLst/>
          </a:prstGeom>
          <a:ln w="19050">
            <a:solidFill>
              <a:srgbClr val="FFFFFF"/>
            </a:solidFill>
          </a:ln>
        </p:spPr>
        <p:txBody>
          <a:bodyPr vert="horz" lIns="9144" tIns="9144" rIns="9144" bIns="9144" rtlCol="0" anchor="ctr">
            <a:normAutofit/>
          </a:bodyPr>
          <a:lstStyle>
            <a:lvl1pPr algn="ctr">
              <a:defRPr sz="1650">
                <a:solidFill>
                  <a:srgbClr val="FFFFFF"/>
                </a:solidFill>
              </a:defRPr>
            </a:lvl1pPr>
          </a:lstStyle>
          <a:p>
            <a:fld id="{671F824E-5D26-4819-AE03-77425C46F933}" type="slidenum">
              <a:rPr lang="fa-IR" smtClean="0"/>
              <a:pPr/>
              <a:t>‹#›</a:t>
            </a:fld>
            <a:endParaRPr lang="fa-I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1" eaLnBrk="1" latinLnBrk="0" hangingPunct="1">
        <a:spcBef>
          <a:spcPct val="0"/>
        </a:spcBef>
        <a:buNone/>
        <a:defRPr sz="2800" kern="1200" cap="all" baseline="0">
          <a:solidFill>
            <a:schemeClr val="tx1"/>
          </a:solidFill>
          <a:latin typeface="+mj-lt"/>
          <a:ea typeface="+mj-ea"/>
          <a:cs typeface="+mj-cs"/>
        </a:defRPr>
      </a:lvl1pPr>
    </p:titleStyle>
    <p:bodyStyle>
      <a:lvl1pPr marL="342900" indent="-342900" algn="r" defTabSz="914400" rtl="1" eaLnBrk="1" latinLnBrk="0" hangingPunct="1">
        <a:spcBef>
          <a:spcPts val="800"/>
        </a:spcBef>
        <a:buFont typeface="Arial" pitchFamily="34" charset="0"/>
        <a:buNone/>
        <a:defRPr sz="1600" b="1" kern="1200">
          <a:solidFill>
            <a:schemeClr val="tx1"/>
          </a:solidFill>
          <a:latin typeface="+mn-lt"/>
          <a:ea typeface="+mn-ea"/>
          <a:cs typeface="+mn-cs"/>
        </a:defRPr>
      </a:lvl1pPr>
      <a:lvl2pPr marL="173736" indent="-173736" algn="r" defTabSz="914400" rtl="1"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2pPr>
      <a:lvl3pPr marL="402336" indent="-164592" algn="r" defTabSz="914400" rtl="1"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3pPr>
      <a:lvl4pPr marL="630936" indent="-164592" algn="r" defTabSz="914400" rtl="1"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4pPr>
      <a:lvl5pPr marL="859536" indent="-173736" algn="r" defTabSz="914400" rtl="1"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5pPr>
      <a:lvl6pPr marL="1097280" indent="-173736" algn="r" defTabSz="914400" rtl="1"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6pPr>
      <a:lvl7pPr marL="1353312" indent="-164592" algn="r" defTabSz="914400" rtl="1"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7pPr>
      <a:lvl8pPr marL="1581912" indent="-164592" algn="r" defTabSz="914400" rtl="1"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8pPr>
      <a:lvl9pPr marL="1792224" indent="-164592" algn="r" defTabSz="914400" rtl="1"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3568" y="260648"/>
            <a:ext cx="7772400" cy="1470025"/>
          </a:xfrm>
        </p:spPr>
        <p:txBody>
          <a:bodyPr>
            <a:normAutofit/>
          </a:bodyPr>
          <a:lstStyle/>
          <a:p>
            <a:pPr algn="r"/>
            <a:r>
              <a:rPr lang="fa-IR" dirty="0" smtClean="0"/>
              <a:t>بنام خداوند جان آفرین </a:t>
            </a:r>
            <a:br>
              <a:rPr lang="fa-IR" dirty="0" smtClean="0"/>
            </a:br>
            <a:r>
              <a:rPr lang="fa-IR" dirty="0" smtClean="0"/>
              <a:t>                           حکیم سخن برزبان آفرین  </a:t>
            </a:r>
            <a:endParaRPr lang="fa-IR" dirty="0"/>
          </a:p>
        </p:txBody>
      </p:sp>
      <p:sp>
        <p:nvSpPr>
          <p:cNvPr id="3" name="Subtitle 2"/>
          <p:cNvSpPr>
            <a:spLocks noGrp="1"/>
          </p:cNvSpPr>
          <p:nvPr>
            <p:ph type="subTitle" idx="1"/>
          </p:nvPr>
        </p:nvSpPr>
        <p:spPr>
          <a:xfrm>
            <a:off x="539552" y="2492896"/>
            <a:ext cx="8064896" cy="3672408"/>
          </a:xfrm>
        </p:spPr>
        <p:txBody>
          <a:bodyPr>
            <a:normAutofit/>
          </a:bodyPr>
          <a:lstStyle/>
          <a:p>
            <a:r>
              <a:rPr lang="fa-IR" sz="4800" dirty="0" smtClean="0"/>
              <a:t>نام درس :</a:t>
            </a:r>
          </a:p>
          <a:p>
            <a:r>
              <a:rPr lang="fa-IR" sz="4800" dirty="0" smtClean="0"/>
              <a:t>مدیریت </a:t>
            </a:r>
            <a:r>
              <a:rPr lang="fa-IR" sz="4800" dirty="0"/>
              <a:t>آموزشی </a:t>
            </a:r>
          </a:p>
          <a:p>
            <a:r>
              <a:rPr lang="fa-IR" sz="4800" dirty="0"/>
              <a:t>مدیریت آموزشگاهی </a:t>
            </a:r>
          </a:p>
          <a:p>
            <a:r>
              <a:rPr lang="fa-IR" sz="4800" dirty="0"/>
              <a:t>مدیریت کلاس درس </a:t>
            </a:r>
          </a:p>
        </p:txBody>
      </p:sp>
    </p:spTree>
    <p:extLst>
      <p:ext uri="{BB962C8B-B14F-4D97-AF65-F5344CB8AC3E}">
        <p14:creationId xmlns:p14="http://schemas.microsoft.com/office/powerpoint/2010/main" xmlns="" val="226741696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2- پاسخگویی : مدیریت به مانند یک زنجیراست که حلقه های اصلی آن  وظایف،اختیارات ،مسئولیت ها وپاسخگویی است . ابهام ویا نبود درهرکدام ناکارآمدی مدیریت است .</a:t>
            </a:r>
          </a:p>
          <a:p>
            <a:pPr marL="0" indent="0">
              <a:buNone/>
            </a:pPr>
            <a:r>
              <a:rPr lang="fa-IR" dirty="0" smtClean="0"/>
              <a:t>- سیستم های مدیریتی درحال توسعه عمده ترین حلقه مفقوده آن پاسخگویی است .</a:t>
            </a:r>
          </a:p>
          <a:p>
            <a:pPr marL="0" indent="0">
              <a:buNone/>
            </a:pPr>
            <a:r>
              <a:rPr lang="fa-IR" dirty="0" smtClean="0"/>
              <a:t>ویژگیهای سیستمی که پاسخگو نیست :</a:t>
            </a:r>
          </a:p>
          <a:p>
            <a:pPr marL="0" indent="0">
              <a:buNone/>
            </a:pPr>
            <a:r>
              <a:rPr lang="fa-IR" dirty="0" smtClean="0"/>
              <a:t> ازبیان هیچ سخن وقولی ابا ندارد-بزرگ نمایی می کند – برای هرپست ومقامی داوطلب هست-جسور وبی پرواهست بدلیل پاسخگونبودن وسیستم را به انحراف می کشاند. مانند پول گرفتن و یا تنبیه بدنی  </a:t>
            </a:r>
            <a:endParaRPr lang="fa-IR" dirty="0"/>
          </a:p>
        </p:txBody>
      </p:sp>
    </p:spTree>
    <p:extLst>
      <p:ext uri="{BB962C8B-B14F-4D97-AF65-F5344CB8AC3E}">
        <p14:creationId xmlns:p14="http://schemas.microsoft.com/office/powerpoint/2010/main" xmlns="" val="29649240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3- رفتارهای سیاسی :</a:t>
            </a:r>
          </a:p>
          <a:p>
            <a:r>
              <a:rPr lang="fa-IR" dirty="0" smtClean="0"/>
              <a:t>فعالیت های غیر رسمی که منافع فرد را تامین می کند . سیاست زدگی رفتاری منفعت طلبانه برتمام ابعاد زندگی مردم سایه افکنده است . </a:t>
            </a:r>
          </a:p>
          <a:p>
            <a:r>
              <a:rPr lang="fa-IR" dirty="0" smtClean="0"/>
              <a:t>درجامعه سیاست زده : همه چیز رنگ بده و بستان رادارد  جهت رقابت افراد ازحربه سیاسی و حزبی برای رسیدن به هدفهای شخصی استفاده می کنند . اولین قربانی این بده وبستان ها اصل شایسته سالاری است .بارزترین آن در انتصابات شغلی ،تدوین کتب درسی تغییر مدیران عالی رتبه یا میانی در هرحداکثر 4 سال اعطای امتیازات شغلی ومالی به اقشارخاص.</a:t>
            </a:r>
          </a:p>
          <a:p>
            <a:r>
              <a:rPr lang="fa-IR" dirty="0" smtClean="0"/>
              <a:t>این درحالی است که در جهان اقتصاد دانش بنیان کارها روزبروز تخصصی تر وسیستم هوشمندتروکارامدتر می شودوفرد درجای اصلی خویش قرار می گیرد .</a:t>
            </a:r>
          </a:p>
          <a:p>
            <a:r>
              <a:rPr lang="fa-IR" dirty="0" smtClean="0"/>
              <a:t>همان اصل عدالت محوری که حضرت علی (ع)درحکومتداری توصیه واعمال می کرد .</a:t>
            </a:r>
            <a:endParaRPr lang="fa-IR" dirty="0"/>
          </a:p>
        </p:txBody>
      </p:sp>
    </p:spTree>
    <p:extLst>
      <p:ext uri="{BB962C8B-B14F-4D97-AF65-F5344CB8AC3E}">
        <p14:creationId xmlns:p14="http://schemas.microsoft.com/office/powerpoint/2010/main" xmlns="" val="405423746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چالش های اصلی نظام آموزشی کشورایران باتوجه به گزارش دفترهماهنگی وارزیابی یونسکو 2008درمورد وضعیت آموزش وپرورش ایران سالهای(2006 -2000 ):</a:t>
            </a:r>
          </a:p>
          <a:p>
            <a:pPr marL="0" indent="0">
              <a:buNone/>
            </a:pPr>
            <a:r>
              <a:rPr lang="fa-IR" dirty="0" smtClean="0"/>
              <a:t>1- کم توجهی به استخدام وجایگزینی کارکنان متخصص وتوسعه برنامه های ضمن خدمت .</a:t>
            </a:r>
          </a:p>
          <a:p>
            <a:pPr marL="0" indent="0">
              <a:buNone/>
            </a:pPr>
            <a:r>
              <a:rPr lang="fa-IR" dirty="0" smtClean="0"/>
              <a:t>2- استانداردنبودن فضای آموزشی وامکانات بهداشتی مدارس</a:t>
            </a:r>
          </a:p>
          <a:p>
            <a:pPr marL="0" indent="0">
              <a:buNone/>
            </a:pPr>
            <a:r>
              <a:rPr lang="fa-IR" dirty="0" smtClean="0"/>
              <a:t>3- انعطاف ناپذیری وحجم زیاد مواد درسی </a:t>
            </a:r>
          </a:p>
          <a:p>
            <a:pPr marL="0" indent="0">
              <a:buNone/>
            </a:pPr>
            <a:r>
              <a:rPr lang="fa-IR" dirty="0" smtClean="0"/>
              <a:t>4- مشکلات وسوء برداشت های فرهنگی در مورد سوادآموزی و آموزش دختران</a:t>
            </a:r>
          </a:p>
          <a:p>
            <a:pPr marL="0" indent="0">
              <a:buNone/>
            </a:pPr>
            <a:r>
              <a:rPr lang="fa-IR" dirty="0" smtClean="0"/>
              <a:t>5-محرومیت کودکان از آموزش در برخی از خانواده های روستایی به دلیل فقراقتصادی واشتغال کودکان </a:t>
            </a:r>
          </a:p>
          <a:p>
            <a:pPr marL="0" indent="0">
              <a:buNone/>
            </a:pPr>
            <a:r>
              <a:rPr lang="fa-IR" dirty="0" smtClean="0"/>
              <a:t>6- غیرکاربردی بودن سرفصل ها وروش های برنامه های سوادآموزی </a:t>
            </a:r>
          </a:p>
        </p:txBody>
      </p:sp>
    </p:spTree>
    <p:extLst>
      <p:ext uri="{BB962C8B-B14F-4D97-AF65-F5344CB8AC3E}">
        <p14:creationId xmlns:p14="http://schemas.microsoft.com/office/powerpoint/2010/main" xmlns="" val="151337317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smtClean="0"/>
              <a:t>راه حل های معضلات آموزش و پرورش :</a:t>
            </a:r>
          </a:p>
          <a:p>
            <a:pPr marL="0" indent="0">
              <a:buNone/>
            </a:pPr>
            <a:r>
              <a:rPr lang="fa-IR" dirty="0" smtClean="0"/>
              <a:t>الف – مدارس غیر انتفاعی </a:t>
            </a:r>
          </a:p>
          <a:p>
            <a:pPr marL="0" indent="0">
              <a:buNone/>
            </a:pPr>
            <a:r>
              <a:rPr lang="fa-IR" dirty="0" smtClean="0"/>
              <a:t>ب – تغییر نظام آموزشی </a:t>
            </a:r>
          </a:p>
          <a:p>
            <a:pPr marL="0" indent="0">
              <a:buNone/>
            </a:pPr>
            <a:r>
              <a:rPr lang="fa-IR" dirty="0" smtClean="0"/>
              <a:t>ج – تمرکز زدایی </a:t>
            </a:r>
          </a:p>
          <a:p>
            <a:pPr marL="0" indent="0">
              <a:buNone/>
            </a:pPr>
            <a:r>
              <a:rPr lang="fa-IR" dirty="0" smtClean="0"/>
              <a:t>د – مدیریت آموزشی </a:t>
            </a:r>
            <a:endParaRPr lang="fa-IR" dirty="0"/>
          </a:p>
        </p:txBody>
      </p:sp>
    </p:spTree>
    <p:extLst>
      <p:ext uri="{BB962C8B-B14F-4D97-AF65-F5344CB8AC3E}">
        <p14:creationId xmlns:p14="http://schemas.microsoft.com/office/powerpoint/2010/main" xmlns="" val="246447065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1428736"/>
            <a:ext cx="8229600" cy="936104"/>
          </a:xfrm>
        </p:spPr>
        <p:txBody>
          <a:bodyPr>
            <a:normAutofit fontScale="90000"/>
          </a:bodyPr>
          <a:lstStyle/>
          <a:p>
            <a:pPr algn="r"/>
            <a:r>
              <a:rPr lang="fa-IR" sz="3100" dirty="0" smtClean="0"/>
              <a:t>آداب ورسوم ،اعتقادات وارزشها،نگرشهاورفتارها،دانشها ومهارتها ازطریق فرایندهای پرورش وآموزش قابل انتقال و دوام بوده اند.</a:t>
            </a:r>
            <a:r>
              <a:rPr lang="fa-IR" dirty="0" smtClean="0"/>
              <a:t/>
            </a:r>
            <a:br>
              <a:rPr lang="fa-IR" dirty="0" smtClean="0"/>
            </a:br>
            <a:endParaRPr lang="fa-IR" dirty="0"/>
          </a:p>
        </p:txBody>
      </p:sp>
      <p:sp>
        <p:nvSpPr>
          <p:cNvPr id="3" name="Content Placeholder 2"/>
          <p:cNvSpPr>
            <a:spLocks noGrp="1"/>
          </p:cNvSpPr>
          <p:nvPr>
            <p:ph idx="1"/>
          </p:nvPr>
        </p:nvSpPr>
        <p:spPr>
          <a:xfrm>
            <a:off x="500034" y="2643182"/>
            <a:ext cx="8229600" cy="4425355"/>
          </a:xfrm>
        </p:spPr>
        <p:txBody>
          <a:bodyPr/>
          <a:lstStyle/>
          <a:p>
            <a:r>
              <a:rPr lang="fa-IR" dirty="0" smtClean="0"/>
              <a:t>دونوع مجموعه عوامل اصلی آموزش و پرورش ازگذشته تا به امروز:</a:t>
            </a:r>
          </a:p>
          <a:p>
            <a:r>
              <a:rPr lang="fa-IR" dirty="0" smtClean="0"/>
              <a:t>1-جوامع ابتدایی : زندگی خانوادگی ،کارگروهی ومراسم دینی </a:t>
            </a:r>
          </a:p>
          <a:p>
            <a:r>
              <a:rPr lang="fa-IR" dirty="0" smtClean="0"/>
              <a:t>2-جوامع امروزی : خانواده ، مدرسه  و تحصیلات دانشگاهی و یا بازار کار طبق برنامه های مشخص  </a:t>
            </a:r>
            <a:endParaRPr lang="fa-IR" dirty="0"/>
          </a:p>
        </p:txBody>
      </p:sp>
    </p:spTree>
    <p:extLst>
      <p:ext uri="{BB962C8B-B14F-4D97-AF65-F5344CB8AC3E}">
        <p14:creationId xmlns:p14="http://schemas.microsoft.com/office/powerpoint/2010/main" xmlns="" val="419629723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7544" y="1052736"/>
            <a:ext cx="8229600" cy="4525963"/>
          </a:xfrm>
        </p:spPr>
        <p:txBody>
          <a:bodyPr/>
          <a:lstStyle/>
          <a:p>
            <a:pPr marL="0" indent="0">
              <a:buNone/>
            </a:pPr>
            <a:r>
              <a:rPr lang="fa-IR" dirty="0" smtClean="0"/>
              <a:t>            تعریف نظام آموزش و پرورش </a:t>
            </a:r>
          </a:p>
          <a:p>
            <a:pPr marL="0" indent="0">
              <a:buNone/>
            </a:pPr>
            <a:endParaRPr lang="fa-IR" dirty="0" smtClean="0"/>
          </a:p>
          <a:p>
            <a:pPr marL="0" indent="0" algn="just">
              <a:buNone/>
            </a:pPr>
            <a:r>
              <a:rPr lang="fa-IR" dirty="0" smtClean="0"/>
              <a:t>الگوی کلی نهادها وسازمانهای رسمی جامعه که وظایف انتقال فرهنگ و شکوفاسازی آن ،پرورش همه جانبه فرد وتربیت نیروی انسانی ماهر و متخصص رابرعهده دارند اصطلاحاً نظام آموزش و پرورش نامیده می شود . </a:t>
            </a:r>
            <a:endParaRPr lang="fa-IR" dirty="0"/>
          </a:p>
        </p:txBody>
      </p:sp>
    </p:spTree>
    <p:extLst>
      <p:ext uri="{BB962C8B-B14F-4D97-AF65-F5344CB8AC3E}">
        <p14:creationId xmlns:p14="http://schemas.microsoft.com/office/powerpoint/2010/main" xmlns="" val="294661656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548680"/>
            <a:ext cx="8229600" cy="936104"/>
          </a:xfrm>
        </p:spPr>
        <p:txBody>
          <a:bodyPr>
            <a:normAutofit fontScale="90000"/>
          </a:bodyPr>
          <a:lstStyle/>
          <a:p>
            <a:r>
              <a:rPr lang="fa-IR" sz="3600" dirty="0" smtClean="0"/>
              <a:t>تغییرات اجتماعی ودگرگونی  نظام آموزشی در کشورها از ساده به پیچیده :</a:t>
            </a:r>
            <a:r>
              <a:rPr lang="fa-IR" dirty="0" smtClean="0"/>
              <a:t/>
            </a:r>
            <a:br>
              <a:rPr lang="fa-IR" dirty="0" smtClean="0"/>
            </a:br>
            <a:endParaRPr lang="fa-IR" dirty="0"/>
          </a:p>
        </p:txBody>
      </p:sp>
      <p:sp>
        <p:nvSpPr>
          <p:cNvPr id="3" name="Content Placeholder 2"/>
          <p:cNvSpPr>
            <a:spLocks noGrp="1"/>
          </p:cNvSpPr>
          <p:nvPr>
            <p:ph idx="1"/>
          </p:nvPr>
        </p:nvSpPr>
        <p:spPr/>
        <p:txBody>
          <a:bodyPr>
            <a:normAutofit lnSpcReduction="10000"/>
          </a:bodyPr>
          <a:lstStyle/>
          <a:p>
            <a:r>
              <a:rPr lang="fa-IR" dirty="0" smtClean="0"/>
              <a:t>مرحله اول : </a:t>
            </a:r>
          </a:p>
          <a:p>
            <a:pPr>
              <a:buFontTx/>
              <a:buChar char="-"/>
            </a:pPr>
            <a:r>
              <a:rPr lang="fa-IR" dirty="0" smtClean="0"/>
              <a:t>فاقد هرگونه نظام آموزشی رسمی </a:t>
            </a:r>
          </a:p>
          <a:p>
            <a:pPr>
              <a:buFontTx/>
              <a:buChar char="-"/>
            </a:pPr>
            <a:r>
              <a:rPr lang="fa-IR" sz="2800" dirty="0" smtClean="0"/>
              <a:t>پرورش کودکان درخانواده توسط والدین یا مستقیم درجامعه با شاگردی کردن  وتبحر در یک شغل وپیشه </a:t>
            </a:r>
          </a:p>
          <a:p>
            <a:pPr marL="0" indent="0">
              <a:buNone/>
            </a:pPr>
            <a:r>
              <a:rPr lang="fa-IR" sz="2800" dirty="0" smtClean="0"/>
              <a:t>مرحله دوم :</a:t>
            </a:r>
          </a:p>
          <a:p>
            <a:pPr>
              <a:buFontTx/>
              <a:buChar char="-"/>
            </a:pPr>
            <a:r>
              <a:rPr lang="fa-IR" sz="2800" dirty="0" smtClean="0"/>
              <a:t>وجود نظامی ساده وکوچک به نام مدرسه (مخصوص افرادی معدود و مرفه </a:t>
            </a:r>
          </a:p>
          <a:p>
            <a:pPr>
              <a:buFontTx/>
              <a:buChar char="-"/>
            </a:pPr>
            <a:r>
              <a:rPr lang="fa-IR" sz="2800" dirty="0" smtClean="0"/>
              <a:t>مابقی مردم همانند مرحله اول وارد جامعه می شدند </a:t>
            </a:r>
          </a:p>
          <a:p>
            <a:pPr marL="0" indent="0">
              <a:buNone/>
            </a:pPr>
            <a:endParaRPr lang="fa-IR" dirty="0"/>
          </a:p>
        </p:txBody>
      </p:sp>
    </p:spTree>
    <p:extLst>
      <p:ext uri="{BB962C8B-B14F-4D97-AF65-F5344CB8AC3E}">
        <p14:creationId xmlns:p14="http://schemas.microsoft.com/office/powerpoint/2010/main" xmlns="" val="3124569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39552" y="260648"/>
            <a:ext cx="8229600" cy="4525963"/>
          </a:xfrm>
        </p:spPr>
        <p:txBody>
          <a:bodyPr>
            <a:normAutofit fontScale="85000" lnSpcReduction="20000"/>
          </a:bodyPr>
          <a:lstStyle/>
          <a:p>
            <a:r>
              <a:rPr lang="fa-IR" dirty="0" smtClean="0"/>
              <a:t>مرحله سوم : </a:t>
            </a:r>
          </a:p>
          <a:p>
            <a:pPr>
              <a:buFontTx/>
              <a:buChar char="-"/>
            </a:pPr>
            <a:r>
              <a:rPr lang="fa-IR" sz="2800" dirty="0" smtClean="0"/>
              <a:t>تفکیک آموزش وپرورش به سطوح مقدماتی و عالی از ساده به پیچیده سوق داده می شدند .</a:t>
            </a:r>
          </a:p>
          <a:p>
            <a:pPr>
              <a:buFontTx/>
              <a:buChar char="-"/>
            </a:pPr>
            <a:r>
              <a:rPr lang="fa-IR" sz="2800" dirty="0" smtClean="0"/>
              <a:t>دراین مرحله نیز تعداد زیادی ازافراد بدون گذراز مراحل آموزشی وارد جامعه می شدند .</a:t>
            </a:r>
          </a:p>
          <a:p>
            <a:pPr>
              <a:buFontTx/>
              <a:buChar char="-"/>
            </a:pPr>
            <a:r>
              <a:rPr lang="fa-IR" sz="2800" dirty="0" smtClean="0"/>
              <a:t>مرحله چهارم :</a:t>
            </a:r>
          </a:p>
          <a:p>
            <a:pPr>
              <a:buFontTx/>
              <a:buChar char="-"/>
            </a:pPr>
            <a:r>
              <a:rPr lang="fa-IR" sz="2800" dirty="0" smtClean="0"/>
              <a:t>نظام آموزشی به انواع سازمانهای آموزشی تبدیل شده است .</a:t>
            </a:r>
          </a:p>
          <a:p>
            <a:pPr>
              <a:buFontTx/>
              <a:buChar char="-"/>
            </a:pPr>
            <a:r>
              <a:rPr lang="fa-IR" sz="2800" dirty="0" smtClean="0"/>
              <a:t>آموزش وپرورش اجباری است راهنمایی – متوسطه نظری ،حرفه ای وفنی – دانشگاهها با مقاطع مختلف</a:t>
            </a:r>
          </a:p>
          <a:p>
            <a:pPr>
              <a:buFontTx/>
              <a:buChar char="-"/>
            </a:pPr>
            <a:r>
              <a:rPr lang="fa-IR" sz="2800" dirty="0" smtClean="0"/>
              <a:t>هرگونه اشتغالی نیازمند آموزش رسمی است مهارتهای بالاتر تخصص بالاتر را می طلبد.</a:t>
            </a:r>
            <a:endParaRPr lang="fa-IR" sz="2800" dirty="0"/>
          </a:p>
          <a:p>
            <a:pPr marL="0" indent="0">
              <a:buNone/>
            </a:pPr>
            <a:r>
              <a:rPr lang="fa-IR" sz="2800" dirty="0" smtClean="0"/>
              <a:t>جامعه پیشرفته تر = سازمانهای آن گسترده ترومتنوع تر تعدادکارکنان ودانش آموزان بیشتر</a:t>
            </a:r>
            <a:endParaRPr lang="fa-IR" sz="2800" dirty="0"/>
          </a:p>
        </p:txBody>
      </p:sp>
    </p:spTree>
    <p:extLst>
      <p:ext uri="{BB962C8B-B14F-4D97-AF65-F5344CB8AC3E}">
        <p14:creationId xmlns:p14="http://schemas.microsoft.com/office/powerpoint/2010/main" xmlns="" val="208718964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نظام آموزشی به عنوان سازمان رسمی </a:t>
            </a:r>
            <a:endParaRPr lang="fa-IR" dirty="0"/>
          </a:p>
        </p:txBody>
      </p:sp>
      <p:sp>
        <p:nvSpPr>
          <p:cNvPr id="3" name="Content Placeholder 2"/>
          <p:cNvSpPr>
            <a:spLocks noGrp="1"/>
          </p:cNvSpPr>
          <p:nvPr>
            <p:ph idx="1"/>
          </p:nvPr>
        </p:nvSpPr>
        <p:spPr/>
        <p:txBody>
          <a:bodyPr/>
          <a:lstStyle/>
          <a:p>
            <a:r>
              <a:rPr lang="fa-IR" dirty="0" smtClean="0"/>
              <a:t>تالکوت پارسونز درتحلیل سازمانهای رسمی ، ساختارآنها را به سه سطح تقسیم می نماید:</a:t>
            </a:r>
          </a:p>
          <a:p>
            <a:r>
              <a:rPr lang="fa-IR" dirty="0" smtClean="0"/>
              <a:t>سطح فنی : </a:t>
            </a:r>
          </a:p>
          <a:p>
            <a:pPr marL="0" indent="0">
              <a:buNone/>
            </a:pPr>
            <a:r>
              <a:rPr lang="fa-IR" dirty="0" smtClean="0"/>
              <a:t>در این سطح محصول اصلی سازمان تولید می شود(چه افرادی ،چگونه،باچه وسایلی ،بوسیله چه کسانی ،درکجا ،چه وقت ،درچه مدت ،باکدام تسهیلات ،منابع مالی وتجهیزات درجهت چه اهدافی چه نوع خدماتی باید پرورش یابند).</a:t>
            </a:r>
          </a:p>
          <a:p>
            <a:pPr marL="0" indent="0">
              <a:buNone/>
            </a:pPr>
            <a:endParaRPr lang="fa-IR" dirty="0"/>
          </a:p>
        </p:txBody>
      </p:sp>
    </p:spTree>
    <p:extLst>
      <p:ext uri="{BB962C8B-B14F-4D97-AF65-F5344CB8AC3E}">
        <p14:creationId xmlns:p14="http://schemas.microsoft.com/office/powerpoint/2010/main" xmlns="" val="178005474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7544" y="980728"/>
            <a:ext cx="8229600" cy="4525963"/>
          </a:xfrm>
        </p:spPr>
        <p:txBody>
          <a:bodyPr>
            <a:normAutofit/>
          </a:bodyPr>
          <a:lstStyle/>
          <a:p>
            <a:r>
              <a:rPr lang="fa-IR" dirty="0" smtClean="0"/>
              <a:t>سطح مدیریتی :</a:t>
            </a:r>
          </a:p>
          <a:p>
            <a:pPr marL="0" indent="0">
              <a:buNone/>
            </a:pPr>
            <a:r>
              <a:rPr lang="fa-IR" dirty="0" smtClean="0"/>
              <a:t>تمام فعالیتهای مربوط درسطح فنی تحت نظارت وهدایت سطح بالاتر (مدیریت )قراردارند .</a:t>
            </a:r>
          </a:p>
          <a:p>
            <a:pPr marL="0" indent="0">
              <a:buNone/>
            </a:pPr>
            <a:r>
              <a:rPr lang="fa-IR" dirty="0" smtClean="0"/>
              <a:t>این سطح رابط بین سطح قبلی و سازمان و جامعه است </a:t>
            </a:r>
          </a:p>
          <a:p>
            <a:pPr marL="0" indent="0">
              <a:buNone/>
            </a:pPr>
            <a:r>
              <a:rPr lang="fa-IR" dirty="0" smtClean="0"/>
              <a:t>ازیکطرف خدمات ومنابع لازم را برای دانش آموزان آماده وانهارا برای ورود به جامعه تربیت می نماید واز طرف دیگر برای تحقق موارد فوق باید از طریق نهاد ها و جامعه و غیره منابع انسانی ،مالی ،مادی وفیزیکی وتسهیلات  لازم را فراهم نماید .</a:t>
            </a:r>
            <a:endParaRPr lang="fa-IR" dirty="0"/>
          </a:p>
        </p:txBody>
      </p:sp>
    </p:spTree>
    <p:extLst>
      <p:ext uri="{BB962C8B-B14F-4D97-AF65-F5344CB8AC3E}">
        <p14:creationId xmlns:p14="http://schemas.microsoft.com/office/powerpoint/2010/main" xmlns="" val="37409656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a:t>تاریخچه آموزش وپرورش در ایران </a:t>
            </a:r>
          </a:p>
        </p:txBody>
      </p:sp>
      <p:sp>
        <p:nvSpPr>
          <p:cNvPr id="3" name="Content Placeholder 2"/>
          <p:cNvSpPr>
            <a:spLocks noGrp="1"/>
          </p:cNvSpPr>
          <p:nvPr>
            <p:ph idx="1"/>
          </p:nvPr>
        </p:nvSpPr>
        <p:spPr/>
        <p:txBody>
          <a:bodyPr>
            <a:normAutofit/>
          </a:bodyPr>
          <a:lstStyle/>
          <a:p>
            <a:r>
              <a:rPr lang="fa-IR" dirty="0"/>
              <a:t> الف – آموزش وپرورش قبل از اسلام </a:t>
            </a:r>
          </a:p>
          <a:p>
            <a:endParaRPr lang="fa-IR" dirty="0"/>
          </a:p>
          <a:p>
            <a:r>
              <a:rPr lang="fa-IR" dirty="0"/>
              <a:t>ب- آموزش وپرورش بعداز اسلام تا انقلاب مشروطیت</a:t>
            </a:r>
          </a:p>
          <a:p>
            <a:endParaRPr lang="fa-IR" dirty="0"/>
          </a:p>
          <a:p>
            <a:r>
              <a:rPr lang="fa-IR" dirty="0"/>
              <a:t>ج- آموزش وپرورش ازانقلاب مشروطیت تا انقلاب اسلامی</a:t>
            </a:r>
          </a:p>
          <a:p>
            <a:endParaRPr lang="fa-IR" dirty="0"/>
          </a:p>
          <a:p>
            <a:r>
              <a:rPr lang="fa-IR" dirty="0"/>
              <a:t>د- آموزش وپرورش در جمهوری اسلامی ایران </a:t>
            </a:r>
          </a:p>
        </p:txBody>
      </p:sp>
    </p:spTree>
    <p:extLst>
      <p:ext uri="{BB962C8B-B14F-4D97-AF65-F5344CB8AC3E}">
        <p14:creationId xmlns:p14="http://schemas.microsoft.com/office/powerpoint/2010/main" xmlns="" val="524473694"/>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smtClean="0"/>
              <a:t>سطح نهادی (فرهنگی- اجتماعی ): </a:t>
            </a:r>
          </a:p>
          <a:p>
            <a:pPr marL="0" indent="0">
              <a:buNone/>
            </a:pPr>
            <a:r>
              <a:rPr lang="fa-IR" dirty="0" smtClean="0"/>
              <a:t>سطح مدیریت نیز خود بوسیله سطح نهادی هدایت وکنترل می شود .ازجمله کارکردها ومسئولیتهای این سطح عبارتنداز :</a:t>
            </a:r>
          </a:p>
          <a:p>
            <a:pPr marL="0" indent="0">
              <a:buNone/>
            </a:pPr>
            <a:r>
              <a:rPr lang="fa-IR" dirty="0" smtClean="0"/>
              <a:t>جهت دهی –هدفهای آموزش وپرورش –القای اعتقادات – ارزشها –هنجارهای جامعه –تامین منابع مالی –اعمال قوانین ومقررات –تعیین خط مشی های کلی مدیریت وکنترل فرایندهای </a:t>
            </a:r>
            <a:r>
              <a:rPr lang="fa-IR" smtClean="0"/>
              <a:t>آموزشی وپرورشی</a:t>
            </a:r>
            <a:endParaRPr lang="fa-IR" dirty="0" smtClean="0"/>
          </a:p>
          <a:p>
            <a:pPr marL="0" indent="0">
              <a:buNone/>
            </a:pPr>
            <a:r>
              <a:rPr lang="fa-IR" dirty="0" smtClean="0"/>
              <a:t> </a:t>
            </a:r>
            <a:endParaRPr lang="fa-IR" dirty="0"/>
          </a:p>
        </p:txBody>
      </p:sp>
    </p:spTree>
    <p:extLst>
      <p:ext uri="{BB962C8B-B14F-4D97-AF65-F5344CB8AC3E}">
        <p14:creationId xmlns:p14="http://schemas.microsoft.com/office/powerpoint/2010/main" xmlns="" val="79930433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کارکردهای آموزش و پرورش </a:t>
            </a:r>
            <a:endParaRPr lang="fa-IR" dirty="0"/>
          </a:p>
        </p:txBody>
      </p:sp>
      <p:sp>
        <p:nvSpPr>
          <p:cNvPr id="3" name="Content Placeholder 2"/>
          <p:cNvSpPr>
            <a:spLocks noGrp="1"/>
          </p:cNvSpPr>
          <p:nvPr>
            <p:ph idx="1"/>
          </p:nvPr>
        </p:nvSpPr>
        <p:spPr/>
        <p:txBody>
          <a:bodyPr/>
          <a:lstStyle/>
          <a:p>
            <a:r>
              <a:rPr lang="fa-IR" dirty="0" smtClean="0"/>
              <a:t>آموزش و پرورش دو کارکرد عمده دارد: آشکار ونهان</a:t>
            </a:r>
          </a:p>
          <a:p>
            <a:endParaRPr lang="fa-IR" dirty="0" smtClean="0"/>
          </a:p>
          <a:p>
            <a:pPr marL="0" indent="0">
              <a:buNone/>
            </a:pPr>
            <a:r>
              <a:rPr lang="fa-IR" dirty="0" smtClean="0"/>
              <a:t>آشکار :انتقال فرهنگ ، پرورش اجتماعی،تربیت حرفه ای ،پرورش سیاسی، نوآوری وتغییر،یگانگی وانتظام اجتماعی رشدشخصیت و.......</a:t>
            </a:r>
          </a:p>
          <a:p>
            <a:pPr marL="0" indent="0">
              <a:buNone/>
            </a:pPr>
            <a:endParaRPr lang="fa-IR" dirty="0" smtClean="0"/>
          </a:p>
          <a:p>
            <a:pPr marL="0" indent="0">
              <a:buNone/>
            </a:pPr>
            <a:r>
              <a:rPr lang="fa-IR" dirty="0" smtClean="0"/>
              <a:t>نهان : دگرگون سازی نظام طبقاتی جامعه ،تسهیل تحرک اجتماعی تضعیف قدرت والدین برفرزندان و........</a:t>
            </a:r>
            <a:endParaRPr lang="fa-IR" dirty="0"/>
          </a:p>
        </p:txBody>
      </p:sp>
    </p:spTree>
    <p:extLst>
      <p:ext uri="{BB962C8B-B14F-4D97-AF65-F5344CB8AC3E}">
        <p14:creationId xmlns:p14="http://schemas.microsoft.com/office/powerpoint/2010/main" xmlns="" val="52133316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نظام آموزشی وفرهنگ</a:t>
            </a:r>
            <a:endParaRPr lang="fa-IR" dirty="0"/>
          </a:p>
        </p:txBody>
      </p:sp>
      <p:sp>
        <p:nvSpPr>
          <p:cNvPr id="3" name="Content Placeholder 2"/>
          <p:cNvSpPr>
            <a:spLocks noGrp="1"/>
          </p:cNvSpPr>
          <p:nvPr>
            <p:ph idx="1"/>
          </p:nvPr>
        </p:nvSpPr>
        <p:spPr>
          <a:xfrm>
            <a:off x="467544" y="1916832"/>
            <a:ext cx="8229600" cy="4525963"/>
          </a:xfrm>
        </p:spPr>
        <p:txBody>
          <a:bodyPr/>
          <a:lstStyle/>
          <a:p>
            <a:r>
              <a:rPr lang="fa-IR" dirty="0" smtClean="0"/>
              <a:t>فرهنگ برنحوه وروش زندگی ای که هرجامعه ای برای رفع نیازهای اساسی خود از حیث بقا و دوام وانتظام امور اجتماعی اختیار میکند ،که معمولا اول برای کودکان ونوجوانان وبعضا بزرگسالان می باشد .</a:t>
            </a:r>
          </a:p>
          <a:p>
            <a:r>
              <a:rPr lang="fa-IR" dirty="0" smtClean="0"/>
              <a:t>هرفرهنگ ترکیبی از دونوع عناصر می باشد :</a:t>
            </a:r>
          </a:p>
          <a:p>
            <a:pPr marL="0" indent="0">
              <a:buNone/>
            </a:pPr>
            <a:r>
              <a:rPr lang="fa-IR" dirty="0" smtClean="0"/>
              <a:t>باثبات مانند:روابط میان اعضای خانواده لباس پوشیدن و...</a:t>
            </a:r>
          </a:p>
          <a:p>
            <a:pPr marL="0" indent="0">
              <a:buNone/>
            </a:pPr>
            <a:r>
              <a:rPr lang="fa-IR" dirty="0" smtClean="0"/>
              <a:t>نایگانه ومورداختلاف مانند:نوآوریهای فرهنگی شیوه های جدید رفتار وکردار</a:t>
            </a:r>
            <a:endParaRPr lang="fa-IR" dirty="0"/>
          </a:p>
        </p:txBody>
      </p:sp>
    </p:spTree>
    <p:extLst>
      <p:ext uri="{BB962C8B-B14F-4D97-AF65-F5344CB8AC3E}">
        <p14:creationId xmlns:p14="http://schemas.microsoft.com/office/powerpoint/2010/main" xmlns="" val="245035856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7544" y="1052736"/>
            <a:ext cx="8229600" cy="4525963"/>
          </a:xfrm>
        </p:spPr>
        <p:txBody>
          <a:bodyPr/>
          <a:lstStyle/>
          <a:p>
            <a:r>
              <a:rPr lang="fa-IR" dirty="0" smtClean="0"/>
              <a:t>از دیدگاه ون میلر : </a:t>
            </a:r>
          </a:p>
          <a:p>
            <a:pPr marL="0" indent="0">
              <a:buNone/>
            </a:pPr>
            <a:r>
              <a:rPr lang="fa-IR" dirty="0" smtClean="0"/>
              <a:t>مدیریت ورهبری نظام آموزشی براثر مداخله عوامل مختلف در جهاتی هدایت می شود :هدایت آموزش وپرورش :</a:t>
            </a:r>
          </a:p>
          <a:p>
            <a:pPr marL="0" indent="0">
              <a:buNone/>
            </a:pPr>
            <a:r>
              <a:rPr lang="fa-IR" dirty="0" smtClean="0"/>
              <a:t>1- درجهت حفظ فرهنگ وتداوم وبقای وضع موجود.</a:t>
            </a:r>
          </a:p>
          <a:p>
            <a:pPr marL="0" indent="0">
              <a:buNone/>
            </a:pPr>
            <a:r>
              <a:rPr lang="fa-IR" dirty="0" smtClean="0"/>
              <a:t>2- درجهت ایجادوتحکیم جامعه ای که درآن تمام اختلافات عقیدتی محو شده اند.</a:t>
            </a:r>
          </a:p>
          <a:p>
            <a:pPr marL="0" indent="0">
              <a:buNone/>
            </a:pPr>
            <a:r>
              <a:rPr lang="fa-IR" dirty="0" smtClean="0"/>
              <a:t>3- درجهت توسعه فنی جامعه </a:t>
            </a:r>
          </a:p>
          <a:p>
            <a:pPr marL="0" indent="0">
              <a:buNone/>
            </a:pPr>
            <a:r>
              <a:rPr lang="fa-IR" dirty="0" smtClean="0"/>
              <a:t>4- درجهت پیشرفت مداوم جامعه وبهبود شرایط زندگی</a:t>
            </a:r>
            <a:endParaRPr lang="fa-IR" dirty="0"/>
          </a:p>
        </p:txBody>
      </p:sp>
    </p:spTree>
    <p:extLst>
      <p:ext uri="{BB962C8B-B14F-4D97-AF65-F5344CB8AC3E}">
        <p14:creationId xmlns:p14="http://schemas.microsoft.com/office/powerpoint/2010/main" xmlns="" val="32083306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فرایندهای کنترل </a:t>
            </a:r>
            <a:endParaRPr lang="fa-IR" dirty="0"/>
          </a:p>
        </p:txBody>
      </p:sp>
      <p:sp>
        <p:nvSpPr>
          <p:cNvPr id="3" name="Content Placeholder 2"/>
          <p:cNvSpPr>
            <a:spLocks noGrp="1"/>
          </p:cNvSpPr>
          <p:nvPr>
            <p:ph idx="1"/>
          </p:nvPr>
        </p:nvSpPr>
        <p:spPr/>
        <p:txBody>
          <a:bodyPr>
            <a:normAutofit/>
          </a:bodyPr>
          <a:lstStyle/>
          <a:p>
            <a:r>
              <a:rPr lang="fa-IR" dirty="0" smtClean="0"/>
              <a:t>رلر و مورفت (1962) </a:t>
            </a:r>
          </a:p>
          <a:p>
            <a:pPr marL="0" indent="0">
              <a:buNone/>
            </a:pPr>
            <a:r>
              <a:rPr lang="fa-IR" dirty="0" smtClean="0"/>
              <a:t>1- رسوم وسنتهای فرهنگی : عادات و رسوم مورد احترام هرجامعه ای به طرز نیرومندی هدفها وفرایندهای آپ را تحت تاثیر قرارمی دهد .</a:t>
            </a:r>
          </a:p>
          <a:p>
            <a:pPr marL="0" indent="0">
              <a:buNone/>
            </a:pPr>
            <a:r>
              <a:rPr lang="fa-IR" dirty="0" smtClean="0"/>
              <a:t>2- قوانین ومقررات :قوانین و دستورات ممکن است از نظامهای فکری وارزشی مدیران و رهبران نظام آموزشی سرچشمه بگیرند یا از سوی گروههای پرقدرت حاکم برجامعه تحمیل شوند .</a:t>
            </a:r>
          </a:p>
          <a:p>
            <a:pPr marL="0" indent="0">
              <a:buNone/>
            </a:pPr>
            <a:r>
              <a:rPr lang="fa-IR" dirty="0" smtClean="0"/>
              <a:t>3- سازماندهی آموزش وپرورش :قابلیتهای آپ درهرکشوری ،حداقل تا اندازه ای به وسیله طرح سازمان وتشکیلات آموزش وپرورش معین می شوند مانند ساختارهای متمرکزیا غیرمتمرکز</a:t>
            </a:r>
          </a:p>
          <a:p>
            <a:pPr marL="0" indent="0">
              <a:buNone/>
            </a:pPr>
            <a:endParaRPr lang="fa-IR" dirty="0"/>
          </a:p>
        </p:txBody>
      </p:sp>
    </p:spTree>
    <p:extLst>
      <p:ext uri="{BB962C8B-B14F-4D97-AF65-F5344CB8AC3E}">
        <p14:creationId xmlns:p14="http://schemas.microsoft.com/office/powerpoint/2010/main" xmlns="" val="137772282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0" indent="0">
              <a:buNone/>
            </a:pPr>
            <a:r>
              <a:rPr lang="fa-IR" dirty="0" smtClean="0"/>
              <a:t>4- مدیریت آموزش وپرورش : درهرکشوری ،گزینش افرادی که مسئولیتهای اداری آموزش و پرورش را عهده دارمی شوند طبق شرایطی صورت می گیردوافراد در پستهای مختلف مستقر می شوند.</a:t>
            </a:r>
          </a:p>
          <a:p>
            <a:pPr marL="0" indent="0">
              <a:buNone/>
            </a:pPr>
            <a:r>
              <a:rPr lang="fa-IR" dirty="0" smtClean="0"/>
              <a:t>5- پشتیبانی مالی : اجرای هربرنامه در نظام آموزشی مستلزم پیش بینی وتدارک امکانات ومنابع مالی برای تربیت ،استخدام ،ساختمان ،مدیریت وموادآموزشی می باشد .</a:t>
            </a:r>
          </a:p>
          <a:p>
            <a:pPr marL="0" indent="0">
              <a:buNone/>
            </a:pPr>
            <a:r>
              <a:rPr lang="fa-IR" dirty="0" smtClean="0"/>
              <a:t>6- تدریس وبرنامه درسی:آماده سازی معلمان،روشها،مواددرسی،</a:t>
            </a:r>
          </a:p>
          <a:p>
            <a:pPr marL="0" indent="0">
              <a:buNone/>
            </a:pPr>
            <a:r>
              <a:rPr lang="fa-IR" dirty="0" smtClean="0"/>
              <a:t>کتب درسی وتا اندازه ای برای کنترل برنامه های آپ ونتایج لازم می باشد.</a:t>
            </a:r>
          </a:p>
          <a:p>
            <a:pPr marL="0" indent="0">
              <a:buNone/>
            </a:pPr>
            <a:r>
              <a:rPr lang="fa-IR" dirty="0" smtClean="0"/>
              <a:t>7- گروههای فشار:درهرجامعه ای گروههایی وجود دارند که به آپ علاقه مندندو بعضاً خط مشی سیاسی پیدا می کنند . </a:t>
            </a:r>
            <a:endParaRPr lang="fa-IR" dirty="0"/>
          </a:p>
        </p:txBody>
      </p:sp>
    </p:spTree>
    <p:extLst>
      <p:ext uri="{BB962C8B-B14F-4D97-AF65-F5344CB8AC3E}">
        <p14:creationId xmlns:p14="http://schemas.microsoft.com/office/powerpoint/2010/main" xmlns="" val="396815995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smtClean="0"/>
              <a:t>تاریخچه مدیریت </a:t>
            </a:r>
            <a:endParaRPr lang="fa-IR" dirty="0"/>
          </a:p>
        </p:txBody>
      </p:sp>
      <p:sp>
        <p:nvSpPr>
          <p:cNvPr id="3" name="Content Placeholder 2"/>
          <p:cNvSpPr>
            <a:spLocks noGrp="1"/>
          </p:cNvSpPr>
          <p:nvPr>
            <p:ph idx="1"/>
          </p:nvPr>
        </p:nvSpPr>
        <p:spPr/>
        <p:txBody>
          <a:bodyPr>
            <a:normAutofit fontScale="92500"/>
          </a:bodyPr>
          <a:lstStyle/>
          <a:p>
            <a:pPr marL="114300" indent="0">
              <a:buNone/>
            </a:pPr>
            <a:r>
              <a:rPr lang="fa-IR" sz="4000" dirty="0" smtClean="0"/>
              <a:t>مدیریت تاریخچه ای بسیارقدیمی دارد از زمان انسانهای اولیه  هرکس قدرت(نیروی فیزیکی) بیشتری داشته توانسته  گروه را هدایت نماید واین همچنان ادامه داشته تا به امروزکه مراحل تکمیلی خودر اپشت سرگذاشته است .</a:t>
            </a:r>
          </a:p>
          <a:p>
            <a:pPr marL="114300" indent="0">
              <a:buNone/>
            </a:pPr>
            <a:endParaRPr lang="fa-IR" dirty="0" smtClean="0"/>
          </a:p>
          <a:p>
            <a:pPr marL="114300" indent="0">
              <a:buNone/>
            </a:pPr>
            <a:r>
              <a:rPr lang="fa-IR" dirty="0" smtClean="0"/>
              <a:t> </a:t>
            </a:r>
            <a:endParaRPr lang="fa-IR" dirty="0"/>
          </a:p>
        </p:txBody>
      </p:sp>
    </p:spTree>
    <p:extLst>
      <p:ext uri="{BB962C8B-B14F-4D97-AF65-F5344CB8AC3E}">
        <p14:creationId xmlns:p14="http://schemas.microsoft.com/office/powerpoint/2010/main" xmlns="" val="89328937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مدیریت           </a:t>
            </a:r>
            <a:r>
              <a:rPr lang="en-US" dirty="0" smtClean="0"/>
              <a:t> management</a:t>
            </a:r>
            <a:endParaRPr lang="fa-IR" dirty="0"/>
          </a:p>
        </p:txBody>
      </p:sp>
      <p:sp>
        <p:nvSpPr>
          <p:cNvPr id="3" name="Content Placeholder 2"/>
          <p:cNvSpPr>
            <a:spLocks noGrp="1"/>
          </p:cNvSpPr>
          <p:nvPr>
            <p:ph idx="1"/>
          </p:nvPr>
        </p:nvSpPr>
        <p:spPr/>
        <p:txBody>
          <a:bodyPr>
            <a:normAutofit/>
          </a:bodyPr>
          <a:lstStyle/>
          <a:p>
            <a:r>
              <a:rPr lang="fa-IR" dirty="0" smtClean="0"/>
              <a:t>معانی لغوی مدیر( </a:t>
            </a:r>
            <a:r>
              <a:rPr lang="en-US" dirty="0" smtClean="0"/>
              <a:t>manager</a:t>
            </a:r>
            <a:r>
              <a:rPr lang="fa-IR" dirty="0" smtClean="0"/>
              <a:t>): به معنی اداره کننده ،گرداننده ،کسی که کاری را اداره می کند.</a:t>
            </a:r>
          </a:p>
          <a:p>
            <a:r>
              <a:rPr lang="fa-IR" dirty="0" smtClean="0"/>
              <a:t>تعاریف مدیریت :</a:t>
            </a:r>
          </a:p>
          <a:p>
            <a:pPr marL="0" indent="0">
              <a:buNone/>
            </a:pPr>
            <a:r>
              <a:rPr lang="fa-IR" dirty="0" smtClean="0"/>
              <a:t>-هنرانجام دادن کاربوسیله دیگران .</a:t>
            </a:r>
          </a:p>
          <a:p>
            <a:pPr marL="0" indent="0">
              <a:buNone/>
            </a:pPr>
            <a:r>
              <a:rPr lang="fa-IR" dirty="0" smtClean="0"/>
              <a:t>-فراگرد برنامه ریزی،سازماندهی،رهبری ونظارت کاراعضای سازمان واستفاده از همه منابع موجود سازمانی برای تحقق هدفهای مورد نظر سازمان .</a:t>
            </a:r>
          </a:p>
          <a:p>
            <a:pPr>
              <a:buFontTx/>
              <a:buChar char="-"/>
            </a:pPr>
            <a:r>
              <a:rPr lang="fa-IR" dirty="0" smtClean="0"/>
              <a:t>مدیریت دربعدانسانی واسلامی عبارتست از کارکردن بامردم،میان مردم ،برای مردم وبه خاطرمردم </a:t>
            </a:r>
          </a:p>
          <a:p>
            <a:pPr>
              <a:buFontTx/>
              <a:buChar char="-"/>
            </a:pPr>
            <a:endParaRPr lang="fa-IR" dirty="0" smtClean="0"/>
          </a:p>
          <a:p>
            <a:pPr marL="0" indent="0">
              <a:buNone/>
            </a:pPr>
            <a:r>
              <a:rPr lang="fa-IR" dirty="0" smtClean="0"/>
              <a:t> ***مدیریت هنر(ذاتی )است که باید با فن مدیریت (تجربه)و علم مدیریت (آموزش )کامل گردد.***</a:t>
            </a:r>
            <a:endParaRPr lang="fa-IR" dirty="0"/>
          </a:p>
        </p:txBody>
      </p:sp>
    </p:spTree>
    <p:extLst>
      <p:ext uri="{BB962C8B-B14F-4D97-AF65-F5344CB8AC3E}">
        <p14:creationId xmlns:p14="http://schemas.microsoft.com/office/powerpoint/2010/main" xmlns="" val="3922861498"/>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دوره های مدیریت :</a:t>
            </a:r>
          </a:p>
          <a:p>
            <a:pPr marL="0" indent="0">
              <a:buNone/>
            </a:pPr>
            <a:r>
              <a:rPr lang="fa-IR" dirty="0" smtClean="0"/>
              <a:t>1- دوره کلاسیک: الف – مدیریت علمی ب – مدیریت اداری ج – مدیریت بوروکراسی</a:t>
            </a:r>
          </a:p>
          <a:p>
            <a:pPr marL="0" indent="0">
              <a:buNone/>
            </a:pPr>
            <a:r>
              <a:rPr lang="fa-IR" dirty="0" smtClean="0"/>
              <a:t>2- دوره کلاسیک نو(روابط انسانی):الف- آزمایشات هاثورن ب- نظریه </a:t>
            </a:r>
            <a:r>
              <a:rPr lang="en-US" dirty="0" smtClean="0"/>
              <a:t>x </a:t>
            </a:r>
            <a:r>
              <a:rPr lang="fa-IR" dirty="0" smtClean="0"/>
              <a:t> و </a:t>
            </a:r>
            <a:r>
              <a:rPr lang="en-US" dirty="0" smtClean="0"/>
              <a:t>y</a:t>
            </a:r>
            <a:r>
              <a:rPr lang="fa-IR" dirty="0" smtClean="0"/>
              <a:t>  ج- نظریه انگیزش دوعاملی</a:t>
            </a:r>
          </a:p>
          <a:p>
            <a:pPr marL="0" indent="0">
              <a:buNone/>
            </a:pPr>
            <a:r>
              <a:rPr lang="fa-IR" dirty="0" smtClean="0"/>
              <a:t>3- نظریه های جدیددرمدیریت: نظریه اقتضایی ب- سازمان های یادگیرنده </a:t>
            </a:r>
            <a:endParaRPr lang="fa-IR" dirty="0"/>
          </a:p>
        </p:txBody>
      </p:sp>
    </p:spTree>
    <p:extLst>
      <p:ext uri="{BB962C8B-B14F-4D97-AF65-F5344CB8AC3E}">
        <p14:creationId xmlns:p14="http://schemas.microsoft.com/office/powerpoint/2010/main" xmlns="" val="2694578524"/>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مدیریت علمی :</a:t>
            </a:r>
            <a:r>
              <a:rPr lang="en-US" dirty="0" smtClean="0"/>
              <a:t>  scientific management</a:t>
            </a:r>
            <a:endParaRPr lang="fa-IR" dirty="0" smtClean="0"/>
          </a:p>
          <a:p>
            <a:pPr marL="0" indent="0">
              <a:buNone/>
            </a:pPr>
            <a:r>
              <a:rPr lang="fa-IR" dirty="0" smtClean="0"/>
              <a:t>فردریک تایلورآمریکایی (پدر-مدیریت علمی) سال ها کار آموزی کارگری وطراحی درکارخانه های صنعتی واخذ درجه کارشناسی ارشدبه سرمهندسی درشرکت فولاد میدویل ایالت پنسیلوانیای آمریکا رسید.</a:t>
            </a:r>
          </a:p>
          <a:p>
            <a:pPr marL="0" indent="0">
              <a:buNone/>
            </a:pPr>
            <a:r>
              <a:rPr lang="fa-IR" dirty="0" smtClean="0"/>
              <a:t>باتوجه به تجربیاتش درصنعت موقعیت ممتازی داشت سعی در پیاده نمودن نظریاتش در ارتباط با ساختاروظائف ،روش های انجام کاروکنترل باهدف افزایش تولیدات صنعتی با کمترین هزینه ارائه دهد.</a:t>
            </a:r>
          </a:p>
          <a:p>
            <a:pPr marL="0" indent="0">
              <a:buNone/>
            </a:pPr>
            <a:r>
              <a:rPr lang="fa-IR" dirty="0" smtClean="0"/>
              <a:t>اساس نظریه تایلور:افزایش تولیدوکاهش هزینه ها</a:t>
            </a:r>
          </a:p>
          <a:p>
            <a:pPr marL="0" indent="0">
              <a:buNone/>
            </a:pPr>
            <a:r>
              <a:rPr lang="fa-IR" dirty="0" smtClean="0"/>
              <a:t>(کارایی) </a:t>
            </a:r>
            <a:r>
              <a:rPr lang="en-US" dirty="0" smtClean="0"/>
              <a:t>efficiency</a:t>
            </a:r>
            <a:endParaRPr lang="fa-IR" dirty="0"/>
          </a:p>
        </p:txBody>
      </p:sp>
    </p:spTree>
    <p:extLst>
      <p:ext uri="{BB962C8B-B14F-4D97-AF65-F5344CB8AC3E}">
        <p14:creationId xmlns:p14="http://schemas.microsoft.com/office/powerpoint/2010/main" xmlns="" val="56236361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r>
              <a:rPr lang="fa-IR" dirty="0" smtClean="0"/>
              <a:t>الف- آموزش وپرورش قبل ازاسلام </a:t>
            </a:r>
          </a:p>
          <a:p>
            <a:pPr marL="0" indent="0">
              <a:buNone/>
            </a:pPr>
            <a:r>
              <a:rPr lang="fa-IR" dirty="0" smtClean="0"/>
              <a:t>آموزش وپرورش درایران قدمتی دیرینه دارد(ازتعالیم آشوزرتشت در دوران باستان وتعالیم پیامبر(ص) پس ازورود اسلام در ایران.</a:t>
            </a:r>
          </a:p>
          <a:p>
            <a:pPr marL="0" indent="0">
              <a:buNone/>
            </a:pPr>
            <a:r>
              <a:rPr lang="fa-IR" dirty="0"/>
              <a:t>آ</a:t>
            </a:r>
            <a:r>
              <a:rPr lang="fa-IR" dirty="0" smtClean="0"/>
              <a:t>موزش اقشارپایین جامعه درجامعه طبقاتی هخامنشیان عبارتنداز: </a:t>
            </a:r>
          </a:p>
          <a:p>
            <a:pPr>
              <a:buFontTx/>
              <a:buChar char="-"/>
            </a:pPr>
            <a:r>
              <a:rPr lang="fa-IR" dirty="0" smtClean="0"/>
              <a:t>آموزش درخانه  : آشنایی فرزندان به آئین زرتشت</a:t>
            </a:r>
          </a:p>
          <a:p>
            <a:pPr>
              <a:buFontTx/>
              <a:buChar char="-"/>
            </a:pPr>
            <a:r>
              <a:rPr lang="fa-IR" dirty="0" smtClean="0"/>
              <a:t>آموزش درمعابد : آموزش اصول اعتقادی به کودکان توسط روحانیون</a:t>
            </a:r>
          </a:p>
          <a:p>
            <a:pPr>
              <a:buFontTx/>
              <a:buChar char="-"/>
            </a:pPr>
            <a:r>
              <a:rPr lang="fa-IR" dirty="0" smtClean="0"/>
              <a:t>آموزش حرفه : آموزش مهارتهای حرفه ای به کودکان پسر توسط پدران </a:t>
            </a:r>
          </a:p>
          <a:p>
            <a:pPr>
              <a:buFontTx/>
              <a:buChar char="-"/>
            </a:pPr>
            <a:r>
              <a:rPr lang="fa-IR" dirty="0" smtClean="0"/>
              <a:t>آموزش خانه داری : آموزش آئین خانه داری وهمسرداری به فرزندان دختر توسط مادران </a:t>
            </a:r>
          </a:p>
          <a:p>
            <a:pPr marL="0" indent="0">
              <a:buNone/>
            </a:pPr>
            <a:r>
              <a:rPr lang="fa-IR" dirty="0" smtClean="0"/>
              <a:t>سن تحصیل از 5یا 7 سالگی شروع وتا 22 ویا 24 سالگی  بود</a:t>
            </a:r>
          </a:p>
          <a:p>
            <a:pPr marL="0" indent="0">
              <a:buNone/>
            </a:pPr>
            <a:r>
              <a:rPr lang="fa-IR" dirty="0" smtClean="0"/>
              <a:t>روش تدریس شفاهی با جنبه های عملی (درختکاری ،جنگاوری،ساخت و شکار) ودر دربار حکومت داری وجنگاوری </a:t>
            </a:r>
          </a:p>
          <a:p>
            <a:pPr marL="0" indent="0">
              <a:buNone/>
            </a:pPr>
            <a:endParaRPr lang="fa-IR" dirty="0"/>
          </a:p>
        </p:txBody>
      </p:sp>
    </p:spTree>
    <p:extLst>
      <p:ext uri="{BB962C8B-B14F-4D97-AF65-F5344CB8AC3E}">
        <p14:creationId xmlns:p14="http://schemas.microsoft.com/office/powerpoint/2010/main" xmlns="" val="90415628"/>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r>
              <a:rPr lang="fa-IR" dirty="0" smtClean="0"/>
              <a:t>فرضیات اصلی مدیریت علمی تایلور:</a:t>
            </a:r>
          </a:p>
          <a:p>
            <a:pPr marL="0" indent="0">
              <a:buNone/>
            </a:pPr>
            <a:r>
              <a:rPr lang="fa-IR" dirty="0" smtClean="0"/>
              <a:t>1- به کارگیری روش های علمی درتحلیل سازمانها باعث بهبود کارها می شود.</a:t>
            </a:r>
          </a:p>
          <a:p>
            <a:pPr marL="0" indent="0">
              <a:buNone/>
            </a:pPr>
            <a:r>
              <a:rPr lang="fa-IR" dirty="0" smtClean="0"/>
              <a:t>2- کارگرخوب کسی است که فرمانبرداردستوری باشدکه براساس تحلیل علمی کارصادرشده است .</a:t>
            </a:r>
          </a:p>
          <a:p>
            <a:pPr marL="0" indent="0">
              <a:buNone/>
            </a:pPr>
            <a:r>
              <a:rPr lang="fa-IR" dirty="0" smtClean="0"/>
              <a:t>3- هرکارگری علاقمنداست که مزدش را به حداکثر برساند.</a:t>
            </a:r>
          </a:p>
          <a:p>
            <a:pPr marL="0" indent="0">
              <a:buNone/>
            </a:pPr>
            <a:endParaRPr lang="fa-IR" dirty="0"/>
          </a:p>
        </p:txBody>
      </p:sp>
    </p:spTree>
    <p:extLst>
      <p:ext uri="{BB962C8B-B14F-4D97-AF65-F5344CB8AC3E}">
        <p14:creationId xmlns:p14="http://schemas.microsoft.com/office/powerpoint/2010/main" xmlns="" val="1668523436"/>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اعتقادات تایلور درخصوص مدیریت علمی : </a:t>
            </a:r>
          </a:p>
          <a:p>
            <a:r>
              <a:rPr lang="fa-IR" dirty="0" smtClean="0"/>
              <a:t>اعمال کنترل شدید-انتخاب کارگران-نوع کار-چگونگی انجام آن درتمام مراحل با توسل به انگیزه اقتصادی و مربوط به سطوح پایین سلسله مراتب سازمانی وتولید وکارگربود.</a:t>
            </a:r>
            <a:endParaRPr lang="fa-IR" dirty="0"/>
          </a:p>
          <a:p>
            <a:r>
              <a:rPr lang="fa-IR" dirty="0" smtClean="0"/>
              <a:t>انتقاد به مدیریت علمی : انسان را به مانند ماشین می پنداشت که می بایدازنیروی اوبعنوان یک انرژی مکانیکی درجهت بالا بردن سطح تولید استفاده نمود . </a:t>
            </a:r>
          </a:p>
          <a:p>
            <a:pPr marL="0" indent="0">
              <a:buNone/>
            </a:pPr>
            <a:r>
              <a:rPr lang="fa-IR" u="sng" dirty="0" smtClean="0"/>
              <a:t>سوال عملی : کاربرد تئوری مدیریت علمی در سازمانهای آموزشی ؟</a:t>
            </a:r>
            <a:endParaRPr lang="fa-IR" u="sng" dirty="0"/>
          </a:p>
        </p:txBody>
      </p:sp>
    </p:spTree>
    <p:extLst>
      <p:ext uri="{BB962C8B-B14F-4D97-AF65-F5344CB8AC3E}">
        <p14:creationId xmlns:p14="http://schemas.microsoft.com/office/powerpoint/2010/main" xmlns="" val="2208422465"/>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smtClean="0"/>
              <a:t>تئوری اداری : </a:t>
            </a:r>
            <a:r>
              <a:rPr lang="en-US" dirty="0" smtClean="0"/>
              <a:t> administrative theory</a:t>
            </a:r>
            <a:endParaRPr lang="fa-IR" dirty="0" smtClean="0"/>
          </a:p>
          <a:p>
            <a:r>
              <a:rPr lang="fa-IR" dirty="0" smtClean="0"/>
              <a:t>هنری فایول مهندسی فرانسوی  که به تحلیل وبررسی سازمان ها پرداخت. ازقشرمرفه جامعه با تجربه سی ساله مدیریت ورئیس شرکت بزرگ ذوب آهن نظریاتش در ارتباط با راس هرم سازمانی و مدیران بود .</a:t>
            </a:r>
          </a:p>
          <a:p>
            <a:r>
              <a:rPr lang="fa-IR" dirty="0" smtClean="0"/>
              <a:t>با تایلور درخصوص توجه به ساختارسازمان ها ،تخصص و علمی کردن کارها اتفاق نظر داشت .</a:t>
            </a:r>
            <a:endParaRPr lang="fa-IR" dirty="0"/>
          </a:p>
        </p:txBody>
      </p:sp>
    </p:spTree>
    <p:extLst>
      <p:ext uri="{BB962C8B-B14F-4D97-AF65-F5344CB8AC3E}">
        <p14:creationId xmlns:p14="http://schemas.microsoft.com/office/powerpoint/2010/main" xmlns="" val="1807323012"/>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اصول 5 گانه مدیریت اداری فایول : </a:t>
            </a:r>
          </a:p>
          <a:p>
            <a:r>
              <a:rPr lang="fa-IR" dirty="0" smtClean="0"/>
              <a:t>1- برنامه ریزی :تعیین اهداف وفعالیتها وتامین منابع سازمان در آینده</a:t>
            </a:r>
          </a:p>
          <a:p>
            <a:r>
              <a:rPr lang="fa-IR" dirty="0" smtClean="0"/>
              <a:t>2- سازماندهی :تقسیم منابع مالی ،مادی و انسانی </a:t>
            </a:r>
          </a:p>
          <a:p>
            <a:r>
              <a:rPr lang="fa-IR" dirty="0" smtClean="0"/>
              <a:t>3- هماهنگی :اتحاد وپیوند تمام فعالیت هادرجهت دستیابی به اهداف سازمان </a:t>
            </a:r>
          </a:p>
          <a:p>
            <a:r>
              <a:rPr lang="fa-IR" dirty="0" smtClean="0"/>
              <a:t>4- فرماندهی : هدایت اجرایی برنامه ها </a:t>
            </a:r>
          </a:p>
          <a:p>
            <a:r>
              <a:rPr lang="fa-IR" dirty="0" smtClean="0"/>
              <a:t>5- کنترل : اطمینان یابی ازانجام کارها مطابق با استانداردهاو دستورالعملهای تعیین شده .</a:t>
            </a:r>
          </a:p>
          <a:p>
            <a:endParaRPr lang="fa-IR" dirty="0"/>
          </a:p>
          <a:p>
            <a:r>
              <a:rPr lang="fa-IR" u="sng" dirty="0" smtClean="0"/>
              <a:t>سوال عملی :  کاربرد تئوری مدیریت اداری در سازمان های آموزشی  ؟ </a:t>
            </a:r>
            <a:endParaRPr lang="fa-IR" u="sng" dirty="0"/>
          </a:p>
        </p:txBody>
      </p:sp>
    </p:spTree>
    <p:extLst>
      <p:ext uri="{BB962C8B-B14F-4D97-AF65-F5344CB8AC3E}">
        <p14:creationId xmlns:p14="http://schemas.microsoft.com/office/powerpoint/2010/main" xmlns="" val="3700929017"/>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smtClean="0"/>
              <a:t>تئوری بوروکراسی :</a:t>
            </a:r>
            <a:r>
              <a:rPr lang="en-US" dirty="0" smtClean="0"/>
              <a:t> bureaucracy</a:t>
            </a:r>
            <a:endParaRPr lang="fa-IR" dirty="0" smtClean="0"/>
          </a:p>
          <a:p>
            <a:r>
              <a:rPr lang="fa-IR" dirty="0" smtClean="0"/>
              <a:t>ماکس وبرجامعه شناس آلمانی که تحت تاثیر تحولات سریع اقتصادی (نظامی)وشکل گیری نگرش ناسیونالیستی افراطی (فاشیسم نازی ) قرارگرفته بود </a:t>
            </a:r>
          </a:p>
          <a:p>
            <a:pPr marL="0" indent="0">
              <a:buNone/>
            </a:pPr>
            <a:r>
              <a:rPr lang="fa-IR" dirty="0" smtClean="0"/>
              <a:t>مفیدترین ،ماندگارترین ومهمترین تئوری سیستم اداری یعنی بوروکراسی یا دیوان سالاری را ارائه داد .</a:t>
            </a:r>
            <a:endParaRPr lang="fa-IR" dirty="0"/>
          </a:p>
        </p:txBody>
      </p:sp>
    </p:spTree>
    <p:extLst>
      <p:ext uri="{BB962C8B-B14F-4D97-AF65-F5344CB8AC3E}">
        <p14:creationId xmlns:p14="http://schemas.microsoft.com/office/powerpoint/2010/main" xmlns="" val="3919671689"/>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smtClean="0"/>
              <a:t>اصول 5 گانه بوروکراسی از دیدگاه وبر :</a:t>
            </a:r>
          </a:p>
          <a:p>
            <a:r>
              <a:rPr lang="fa-IR" dirty="0" smtClean="0"/>
              <a:t>1- تقسیم کاروتخصص</a:t>
            </a:r>
          </a:p>
          <a:p>
            <a:r>
              <a:rPr lang="fa-IR" dirty="0" smtClean="0"/>
              <a:t>2- سلسله مراتب اختیار</a:t>
            </a:r>
          </a:p>
          <a:p>
            <a:r>
              <a:rPr lang="fa-IR" dirty="0" smtClean="0"/>
              <a:t>3- قواعد ومقررات </a:t>
            </a:r>
          </a:p>
          <a:p>
            <a:r>
              <a:rPr lang="fa-IR" dirty="0" smtClean="0"/>
              <a:t>4- جهت گیری غیرشخصی </a:t>
            </a:r>
          </a:p>
          <a:p>
            <a:r>
              <a:rPr lang="fa-IR" dirty="0" smtClean="0"/>
              <a:t>5- جهت گیری شغلی </a:t>
            </a:r>
          </a:p>
          <a:p>
            <a:pPr marL="0" indent="0">
              <a:buNone/>
            </a:pPr>
            <a:r>
              <a:rPr lang="fa-IR" u="sng" dirty="0" smtClean="0"/>
              <a:t>سوال عملی : کاربرد بوروکراسی در سازمان های آموزشی ؟ </a:t>
            </a:r>
            <a:endParaRPr lang="fa-IR" u="sng" dirty="0"/>
          </a:p>
        </p:txBody>
      </p:sp>
    </p:spTree>
    <p:extLst>
      <p:ext uri="{BB962C8B-B14F-4D97-AF65-F5344CB8AC3E}">
        <p14:creationId xmlns:p14="http://schemas.microsoft.com/office/powerpoint/2010/main" xmlns="" val="2519529905"/>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دوره نظریات انسانی در مدیریت </a:t>
            </a:r>
            <a:endParaRPr lang="fa-IR" dirty="0"/>
          </a:p>
        </p:txBody>
      </p:sp>
      <p:sp>
        <p:nvSpPr>
          <p:cNvPr id="3" name="Content Placeholder 2"/>
          <p:cNvSpPr>
            <a:spLocks noGrp="1"/>
          </p:cNvSpPr>
          <p:nvPr>
            <p:ph idx="1"/>
          </p:nvPr>
        </p:nvSpPr>
        <p:spPr/>
        <p:txBody>
          <a:bodyPr/>
          <a:lstStyle/>
          <a:p>
            <a:r>
              <a:rPr lang="fa-IR" dirty="0" smtClean="0"/>
              <a:t>مطالعاتی که دوره کلاسیک را به کلاسیک نو پیوند داد تحقیقات هوگو مانستربرگ بود .با بکاربردن آزمون های روانشناختی  وخستگی کارگران توانست منجر به پیدایش جنبش روابط انسانی گردد .</a:t>
            </a:r>
          </a:p>
          <a:p>
            <a:r>
              <a:rPr lang="fa-IR" dirty="0" smtClean="0"/>
              <a:t>مری پاکرفالت نخستین کسی بود که درمورد عزت وآزادی انسان ها وارزش واهمیت کارگرراضی سخن راند و باطرح مفاهیمی چون مدیریت مشارکتی ومسئولیت مشترک ازدیدگاههای غالب در عصرخود می اندیشید .  </a:t>
            </a:r>
            <a:endParaRPr lang="fa-IR" dirty="0"/>
          </a:p>
        </p:txBody>
      </p:sp>
    </p:spTree>
    <p:extLst>
      <p:ext uri="{BB962C8B-B14F-4D97-AF65-F5344CB8AC3E}">
        <p14:creationId xmlns:p14="http://schemas.microsoft.com/office/powerpoint/2010/main" xmlns="" val="3683887444"/>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smtClean="0"/>
              <a:t>آزمایشات هاثورن( التون مایو)</a:t>
            </a:r>
          </a:p>
          <a:p>
            <a:pPr marL="0" indent="0">
              <a:buNone/>
            </a:pPr>
            <a:r>
              <a:rPr lang="fa-IR" dirty="0" smtClean="0"/>
              <a:t>این آزمایشات درشرکت وسترن الکتریک  درایالت ایلی نویز آمریکا باهدف ارزیابی اثرات میزان روشنایی برتولیدکارگران انجام شداما تبدیل به یکی ازطولانی ترین وجامع ترین مطالعات درتاریخ علم مدیریت شد . </a:t>
            </a:r>
          </a:p>
          <a:p>
            <a:pPr marL="0" indent="0">
              <a:buNone/>
            </a:pPr>
            <a:r>
              <a:rPr lang="fa-IR" dirty="0" smtClean="0"/>
              <a:t>وقتی نتایج آزمایشات رادیدندحیرت زده شدند. </a:t>
            </a:r>
          </a:p>
          <a:p>
            <a:pPr marL="0" indent="0">
              <a:buNone/>
            </a:pPr>
            <a:r>
              <a:rPr lang="fa-IR" dirty="0" smtClean="0"/>
              <a:t>آنها بدنبال اثرکاهش نور برتولید بودند اما با افزایش تولید روبرو شدند.</a:t>
            </a:r>
            <a:endParaRPr lang="fa-IR" dirty="0"/>
          </a:p>
        </p:txBody>
      </p:sp>
    </p:spTree>
    <p:extLst>
      <p:ext uri="{BB962C8B-B14F-4D97-AF65-F5344CB8AC3E}">
        <p14:creationId xmlns:p14="http://schemas.microsoft.com/office/powerpoint/2010/main" xmlns="" val="3441103412"/>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39552" y="980728"/>
            <a:ext cx="8229600" cy="4525963"/>
          </a:xfrm>
        </p:spPr>
        <p:txBody>
          <a:bodyPr/>
          <a:lstStyle/>
          <a:p>
            <a:r>
              <a:rPr lang="fa-IR" dirty="0" smtClean="0"/>
              <a:t>برای بدست آوردن یک توضیح علمی از همکارش التون مایو استرالیایی دعوت کرد.</a:t>
            </a:r>
            <a:endParaRPr lang="fa-IR" dirty="0"/>
          </a:p>
          <a:p>
            <a:pPr marL="0" indent="0">
              <a:buNone/>
            </a:pPr>
            <a:r>
              <a:rPr lang="fa-IR" dirty="0"/>
              <a:t> </a:t>
            </a:r>
            <a:r>
              <a:rPr lang="fa-IR" dirty="0" smtClean="0"/>
              <a:t>مایوبه همراه همکارش روثلزبرگربه آنجا رفته وآزمایشات را شروع کردند تا ارتباط بین تولید وتغییرات درشرایط فیزیکی محیط کار را تعیین کنند که نتایج هاثورن حدود 10 سال طول کشید.آنها نشان دادند که تولید بیشترتحت تأثیرمحیط و روابط اجتماعی است نه شرایط فیزیکی کار .</a:t>
            </a:r>
          </a:p>
          <a:p>
            <a:pPr marL="0" indent="0">
              <a:buNone/>
            </a:pPr>
            <a:r>
              <a:rPr lang="fa-IR" dirty="0" smtClean="0"/>
              <a:t> </a:t>
            </a:r>
          </a:p>
        </p:txBody>
      </p:sp>
    </p:spTree>
    <p:extLst>
      <p:ext uri="{BB962C8B-B14F-4D97-AF65-F5344CB8AC3E}">
        <p14:creationId xmlns:p14="http://schemas.microsoft.com/office/powerpoint/2010/main" xmlns="" val="3960009426"/>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0000" lnSpcReduction="20000"/>
          </a:bodyPr>
          <a:lstStyle/>
          <a:p>
            <a:r>
              <a:rPr lang="fa-IR" dirty="0" smtClean="0"/>
              <a:t>نتایج آزمایشات هاثورن (مایو،1933) :</a:t>
            </a:r>
          </a:p>
          <a:p>
            <a:pPr marL="0" indent="0">
              <a:buNone/>
            </a:pPr>
            <a:r>
              <a:rPr lang="fa-IR" dirty="0"/>
              <a:t> </a:t>
            </a:r>
            <a:r>
              <a:rPr lang="fa-IR" dirty="0" smtClean="0"/>
              <a:t>1- </a:t>
            </a:r>
            <a:r>
              <a:rPr lang="fa-IR" sz="2400" dirty="0" smtClean="0"/>
              <a:t>سطح تولید راهنجارهای اجتماعی تعیین می کنند نه تواناییهای فیزیکی</a:t>
            </a:r>
          </a:p>
          <a:p>
            <a:pPr marL="0" indent="0">
              <a:buNone/>
            </a:pPr>
            <a:r>
              <a:rPr lang="fa-IR" sz="2400" dirty="0"/>
              <a:t> </a:t>
            </a:r>
            <a:r>
              <a:rPr lang="fa-IR" sz="2400" dirty="0" smtClean="0"/>
              <a:t>2 – پاداش ها ومجازات های غیرمالی بر رفتارکارگران اثرمی گذاردواثرمشوق های مالی را محدود می کند .</a:t>
            </a:r>
          </a:p>
          <a:p>
            <a:pPr marL="0" indent="0">
              <a:buNone/>
            </a:pPr>
            <a:r>
              <a:rPr lang="fa-IR" sz="2400" dirty="0"/>
              <a:t> </a:t>
            </a:r>
            <a:r>
              <a:rPr lang="fa-IR" sz="2400" dirty="0" smtClean="0"/>
              <a:t>3- واکنش کارگران به مدیریت اغلب به صورت گروهی ظاهر می گردد نه فردی</a:t>
            </a:r>
          </a:p>
          <a:p>
            <a:pPr marL="0" indent="0">
              <a:buNone/>
            </a:pPr>
            <a:r>
              <a:rPr lang="fa-IR" sz="2400" dirty="0"/>
              <a:t> </a:t>
            </a:r>
            <a:r>
              <a:rPr lang="fa-IR" sz="2400" dirty="0" smtClean="0"/>
              <a:t>4- رهبری فقط در انحصار مدیریارهبررسمی نیست ممکن است در رهبرغیررسمی عضو گروه نیزهمین ویژگیها نیز وجود داشته باشد </a:t>
            </a:r>
          </a:p>
          <a:p>
            <a:pPr marL="0" indent="0">
              <a:buNone/>
            </a:pPr>
            <a:r>
              <a:rPr lang="fa-IR" sz="2400" dirty="0"/>
              <a:t> </a:t>
            </a:r>
            <a:r>
              <a:rPr lang="fa-IR" sz="2400" dirty="0" smtClean="0"/>
              <a:t>5- بالاترین سطح تخصص ضرورتاًکاراترین روش تقسیم کار نیست</a:t>
            </a:r>
          </a:p>
          <a:p>
            <a:pPr marL="0" indent="0">
              <a:buNone/>
            </a:pPr>
            <a:r>
              <a:rPr lang="fa-IR" sz="2400" dirty="0"/>
              <a:t> </a:t>
            </a:r>
            <a:r>
              <a:rPr lang="fa-IR" sz="2400" dirty="0" smtClean="0"/>
              <a:t>6- ارتباطات بین اعضا مهم است</a:t>
            </a:r>
          </a:p>
          <a:p>
            <a:pPr marL="0" indent="0">
              <a:buNone/>
            </a:pPr>
            <a:r>
              <a:rPr lang="fa-IR" sz="2400" dirty="0"/>
              <a:t> </a:t>
            </a:r>
            <a:r>
              <a:rPr lang="fa-IR" sz="2400" dirty="0" smtClean="0"/>
              <a:t>7-مشارکت فرودستان در تصمیم گیریها مهم است </a:t>
            </a:r>
          </a:p>
          <a:p>
            <a:pPr marL="0" indent="0">
              <a:buNone/>
            </a:pPr>
            <a:r>
              <a:rPr lang="fa-IR" sz="2400" dirty="0"/>
              <a:t> </a:t>
            </a:r>
            <a:r>
              <a:rPr lang="fa-IR" sz="2400" dirty="0" smtClean="0"/>
              <a:t>8- مؤثرترین سبک رهبری بر برقراری ارتباطات ومشارکت تأکید می کند انصاف ،پرهیزاز استبدادوتوجه به مشکلات کارگران از خصوصیات رهبری مؤثراست .</a:t>
            </a:r>
          </a:p>
          <a:p>
            <a:pPr marL="0" indent="0">
              <a:buNone/>
            </a:pPr>
            <a:endParaRPr lang="fa-IR" sz="2800" dirty="0"/>
          </a:p>
        </p:txBody>
      </p:sp>
    </p:spTree>
    <p:extLst>
      <p:ext uri="{BB962C8B-B14F-4D97-AF65-F5344CB8AC3E}">
        <p14:creationId xmlns:p14="http://schemas.microsoft.com/office/powerpoint/2010/main" xmlns="" val="36330036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ب- آموزش وپرورش بعداز اسلام تا انقلاب مشروطیت:</a:t>
            </a:r>
          </a:p>
          <a:p>
            <a:pPr marL="0" indent="0">
              <a:buNone/>
            </a:pPr>
            <a:r>
              <a:rPr lang="fa-IR" dirty="0" smtClean="0"/>
              <a:t>-با ورود اسلام به ایران آموزش دین اسلام جایگزین آئین زرتشت شد.</a:t>
            </a:r>
          </a:p>
          <a:p>
            <a:pPr marL="0" indent="0">
              <a:buNone/>
            </a:pPr>
            <a:r>
              <a:rPr lang="fa-IR" dirty="0" smtClean="0"/>
              <a:t>-آموزش در خانه ومسجد تحت تعلیم قرآن وعلوم اسلامی </a:t>
            </a:r>
          </a:p>
          <a:p>
            <a:pPr marL="0" indent="0">
              <a:buNone/>
            </a:pPr>
            <a:r>
              <a:rPr lang="fa-IR" dirty="0" smtClean="0"/>
              <a:t>-درقرون 1 و2 ظهوراسلام مساجدومکاتب به ترتیب محل یادگیری علم برای بزرگسالان وخردسالان بود.</a:t>
            </a:r>
          </a:p>
          <a:p>
            <a:pPr marL="0" indent="0">
              <a:buNone/>
            </a:pPr>
            <a:r>
              <a:rPr lang="fa-IR" dirty="0" smtClean="0"/>
              <a:t>-باحمله مغول وتاتارآموزش تضعیف ودرحدابتدایی (دینی) ماند.</a:t>
            </a:r>
          </a:p>
          <a:p>
            <a:pPr marL="0" indent="0">
              <a:buNone/>
            </a:pPr>
            <a:r>
              <a:rPr lang="fa-IR" dirty="0" smtClean="0"/>
              <a:t>-درزمان صفویان قرن 11 هجری آموزش همگانی احیا وتاکید بر مذهب شیعه وتاسیس مدارسی با موادی مانند ادبیات وهنر وریاضیات وپزشکی  </a:t>
            </a:r>
          </a:p>
          <a:p>
            <a:pPr marL="0" indent="0">
              <a:buNone/>
            </a:pPr>
            <a:r>
              <a:rPr lang="fa-IR" dirty="0" smtClean="0"/>
              <a:t> با تدریس توسط مشاهیر علم ودانش رواج یافت .</a:t>
            </a:r>
          </a:p>
          <a:p>
            <a:pPr marL="0" indent="0">
              <a:buNone/>
            </a:pPr>
            <a:r>
              <a:rPr lang="fa-IR" dirty="0" smtClean="0"/>
              <a:t>-شیوه تدریس وارزیابی :بحث و مجادله    منابع مالی جهت حقوق ومخارج مدرسه  : موقوفات </a:t>
            </a:r>
            <a:endParaRPr lang="fa-IR" dirty="0"/>
          </a:p>
        </p:txBody>
      </p:sp>
    </p:spTree>
    <p:extLst>
      <p:ext uri="{BB962C8B-B14F-4D97-AF65-F5344CB8AC3E}">
        <p14:creationId xmlns:p14="http://schemas.microsoft.com/office/powerpoint/2010/main" xmlns="" val="2584402162"/>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r>
              <a:rPr lang="fa-IR" dirty="0" smtClean="0"/>
              <a:t>نظریه   </a:t>
            </a:r>
            <a:r>
              <a:rPr lang="en-US" dirty="0" err="1" smtClean="0"/>
              <a:t>y,x</a:t>
            </a:r>
            <a:endParaRPr lang="en-US" dirty="0" smtClean="0"/>
          </a:p>
          <a:p>
            <a:pPr marL="0" indent="0">
              <a:buNone/>
            </a:pPr>
            <a:r>
              <a:rPr lang="fa-IR" dirty="0" smtClean="0"/>
              <a:t>پروفسورماک گریگوراستاد مدیریت صنعتی درسال 1960 مدلی را برای مدیریت تحت عنوان نظریه </a:t>
            </a:r>
            <a:r>
              <a:rPr lang="en-US" dirty="0" err="1" smtClean="0"/>
              <a:t>y,x</a:t>
            </a:r>
            <a:r>
              <a:rPr lang="en-US" dirty="0" smtClean="0"/>
              <a:t> </a:t>
            </a:r>
            <a:r>
              <a:rPr lang="fa-IR" dirty="0" smtClean="0"/>
              <a:t> ارائه داده است که برگرفته از نظریه های کلاسیک می باشد درخصوص رهبری ومدیریت ونظارت برانسان باتوجه به طبیعت بشری در دو دسته مفروضات مطرح کرده است :</a:t>
            </a:r>
          </a:p>
          <a:p>
            <a:pPr marL="0" indent="0">
              <a:buNone/>
            </a:pPr>
            <a:endParaRPr lang="fa-IR" dirty="0"/>
          </a:p>
        </p:txBody>
      </p:sp>
    </p:spTree>
    <p:extLst>
      <p:ext uri="{BB962C8B-B14F-4D97-AF65-F5344CB8AC3E}">
        <p14:creationId xmlns:p14="http://schemas.microsoft.com/office/powerpoint/2010/main" xmlns="" val="305193219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85000" lnSpcReduction="20000"/>
          </a:bodyPr>
          <a:lstStyle/>
          <a:p>
            <a:r>
              <a:rPr lang="fa-IR" dirty="0" smtClean="0"/>
              <a:t>نظریه  </a:t>
            </a:r>
            <a:r>
              <a:rPr lang="en-US" dirty="0" smtClean="0"/>
              <a:t>x</a:t>
            </a:r>
          </a:p>
          <a:p>
            <a:pPr algn="just"/>
            <a:r>
              <a:rPr lang="fa-IR" dirty="0"/>
              <a:t> </a:t>
            </a:r>
            <a:r>
              <a:rPr lang="fa-IR" sz="3000" dirty="0" smtClean="0"/>
              <a:t>1- انسان معمولی ذاتاً ازکاربیزاراست وتا می تواند از کارکردن اجتناب می کند .</a:t>
            </a:r>
          </a:p>
          <a:p>
            <a:pPr algn="just"/>
            <a:r>
              <a:rPr lang="fa-IR" sz="3000" dirty="0" smtClean="0"/>
              <a:t>2- به دلیل فوق انسان معمولی باید تحت تحت اجبار،سرپرستی،کنترل، وتهدید قرارگیرد تا برای تحقق هدفهای سازمان کارکند.</a:t>
            </a:r>
          </a:p>
          <a:p>
            <a:pPr algn="just"/>
            <a:r>
              <a:rPr lang="fa-IR" sz="3000" dirty="0" smtClean="0"/>
              <a:t>3- انسان معمولی تمایل اندکی به قبول مسئولیت داشته ترجیح می دهد که هدایت شود .</a:t>
            </a:r>
          </a:p>
          <a:p>
            <a:pPr algn="just"/>
            <a:r>
              <a:rPr lang="fa-IR" sz="3000" dirty="0" smtClean="0"/>
              <a:t>4- انسان معمولی خلاقیت اندکی دارد،بلندپرواز نیست  ودربند ارضای نیازهای اولیه  وتأمین شغلی است.</a:t>
            </a:r>
            <a:endParaRPr lang="fa-IR" dirty="0"/>
          </a:p>
        </p:txBody>
      </p:sp>
    </p:spTree>
    <p:extLst>
      <p:ext uri="{BB962C8B-B14F-4D97-AF65-F5344CB8AC3E}">
        <p14:creationId xmlns:p14="http://schemas.microsoft.com/office/powerpoint/2010/main" xmlns="" val="3879093269"/>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نظریه </a:t>
            </a:r>
            <a:r>
              <a:rPr lang="en-US" dirty="0" smtClean="0"/>
              <a:t>y</a:t>
            </a:r>
          </a:p>
          <a:p>
            <a:r>
              <a:rPr lang="fa-IR" dirty="0"/>
              <a:t> </a:t>
            </a:r>
            <a:r>
              <a:rPr lang="fa-IR" dirty="0" smtClean="0"/>
              <a:t>1- کارجسمی وفکری درصورتی که ارضاکننده باشد ضروری است .</a:t>
            </a:r>
          </a:p>
          <a:p>
            <a:r>
              <a:rPr lang="fa-IR" dirty="0" smtClean="0"/>
              <a:t>2- استفاده ازنظارت وکنترل مستقیم ویا بهره گیری ازتهدید به مجازات واعمال زوریگانه وسیله برای کارگرفتن از آدمی درجهت تحقق سازمان نیست .</a:t>
            </a:r>
          </a:p>
          <a:p>
            <a:r>
              <a:rPr lang="fa-IR" dirty="0" smtClean="0"/>
              <a:t>3- کوشش هرفرد درسازمان تابع پاداشهای متعدداست درمقابل کاری که می کندوانتظاردارد .انواع پاداشها درمیزان تلاشش تأثیر دارد .</a:t>
            </a:r>
          </a:p>
          <a:p>
            <a:r>
              <a:rPr lang="fa-IR" dirty="0" smtClean="0"/>
              <a:t>4- آدمی بطورطبیعی درشرایط مناسب نه تنها ازمسئولیت نمی گذردبلکه جویای آن است .</a:t>
            </a:r>
          </a:p>
          <a:p>
            <a:r>
              <a:rPr lang="fa-IR" dirty="0" smtClean="0"/>
              <a:t>5- آدمی دارای قابلیتها وتوانمندیهای زیادی است که درسازمان ها ومحیط های اجتماعی، از استعدادهای او استفاده می شود .  </a:t>
            </a:r>
            <a:endParaRPr lang="fa-IR" dirty="0"/>
          </a:p>
        </p:txBody>
      </p:sp>
    </p:spTree>
    <p:extLst>
      <p:ext uri="{BB962C8B-B14F-4D97-AF65-F5344CB8AC3E}">
        <p14:creationId xmlns:p14="http://schemas.microsoft.com/office/powerpoint/2010/main" xmlns="" val="228436475"/>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نظریه انگیزش دوعاملی هرزبرگ:</a:t>
            </a:r>
          </a:p>
          <a:p>
            <a:pPr marL="0" indent="0">
              <a:buNone/>
            </a:pPr>
            <a:endParaRPr lang="fa-IR" dirty="0" smtClean="0"/>
          </a:p>
          <a:p>
            <a:r>
              <a:rPr lang="fa-IR" dirty="0" smtClean="0"/>
              <a:t>هرزبرگ تحقیقی درباره عوامل انگیزشی تعدادی حسابدار ومهندس درباره شغلشان انجام دادند که نتیجه اش چاپ کتابی شد بنام انگیزش کار کردن منتشرگردید.</a:t>
            </a:r>
          </a:p>
          <a:p>
            <a:pPr marL="0" indent="0">
              <a:buNone/>
            </a:pPr>
            <a:endParaRPr lang="fa-IR" dirty="0" smtClean="0"/>
          </a:p>
          <a:p>
            <a:r>
              <a:rPr lang="fa-IR" dirty="0" smtClean="0"/>
              <a:t>معتقد بود که انسان ها دارای دونوع نیاز اساسی بهداشتی وبرانگیزنده می باشند:</a:t>
            </a:r>
          </a:p>
          <a:p>
            <a:pPr marL="0" indent="0">
              <a:buNone/>
            </a:pPr>
            <a:r>
              <a:rPr lang="fa-IR" dirty="0" smtClean="0"/>
              <a:t> </a:t>
            </a:r>
            <a:endParaRPr lang="fa-IR" dirty="0"/>
          </a:p>
        </p:txBody>
      </p:sp>
    </p:spTree>
    <p:extLst>
      <p:ext uri="{BB962C8B-B14F-4D97-AF65-F5344CB8AC3E}">
        <p14:creationId xmlns:p14="http://schemas.microsoft.com/office/powerpoint/2010/main" xmlns="" val="87255793"/>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smtClean="0"/>
              <a:t>عوامل بهداشتی : نیازهایی هستند که درانسان ها وحیوانات مشترک هست شامل :بقاء (گرسنگی ،تشنگی،سرما،گرما ،بیماری  وخطر) محیط های کاری:( خط مشی ومدیریت سازمان،دستمزد،روابط بادیگران وشرایط فیزیکی کار)</a:t>
            </a:r>
          </a:p>
          <a:p>
            <a:r>
              <a:rPr lang="fa-IR" dirty="0" smtClean="0"/>
              <a:t>هرزبرگ معتقداست که عدم وجود کافی یا منفی بودن این عوامل منجر به عدم رضایت شغلی می شود .</a:t>
            </a:r>
            <a:endParaRPr lang="fa-IR" dirty="0"/>
          </a:p>
        </p:txBody>
      </p:sp>
    </p:spTree>
    <p:extLst>
      <p:ext uri="{BB962C8B-B14F-4D97-AF65-F5344CB8AC3E}">
        <p14:creationId xmlns:p14="http://schemas.microsoft.com/office/powerpoint/2010/main" xmlns="" val="1865844728"/>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smtClean="0"/>
              <a:t>عوامل برانگیزنده : شامل نیازهایی اندکه درارتباط با رشدفکری و و خودیابی انسان ها هستندکه برخی از آنها شامل نیاز به یادگیری ،درک ارتباط بین وقایع ،خلاقیت ،پیشرفت ورشد می باشد .</a:t>
            </a:r>
          </a:p>
          <a:p>
            <a:r>
              <a:rPr lang="fa-IR" dirty="0"/>
              <a:t> </a:t>
            </a:r>
            <a:r>
              <a:rPr lang="fa-IR" dirty="0" smtClean="0"/>
              <a:t>به اعتقادهرزبرگ وجود کافی ومثبت این عوامل موجب رضایت شغلی می شوند اما در صورتی که وجود نداشته باشند یا درحدکافی نباشند موجب نارضایتی شغلی نمی شوند .</a:t>
            </a:r>
            <a:endParaRPr lang="fa-IR" dirty="0"/>
          </a:p>
        </p:txBody>
      </p:sp>
    </p:spTree>
    <p:extLst>
      <p:ext uri="{BB962C8B-B14F-4D97-AF65-F5344CB8AC3E}">
        <p14:creationId xmlns:p14="http://schemas.microsoft.com/office/powerpoint/2010/main" xmlns="" val="2111689944"/>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نظریات جدید در مدیریت </a:t>
            </a:r>
            <a:endParaRPr lang="fa-IR" dirty="0"/>
          </a:p>
        </p:txBody>
      </p:sp>
      <p:sp>
        <p:nvSpPr>
          <p:cNvPr id="3" name="Content Placeholder 2"/>
          <p:cNvSpPr>
            <a:spLocks noGrp="1"/>
          </p:cNvSpPr>
          <p:nvPr>
            <p:ph idx="1"/>
          </p:nvPr>
        </p:nvSpPr>
        <p:spPr/>
        <p:txBody>
          <a:bodyPr>
            <a:normAutofit lnSpcReduction="10000"/>
          </a:bodyPr>
          <a:lstStyle/>
          <a:p>
            <a:r>
              <a:rPr lang="fa-IR" dirty="0" smtClean="0"/>
              <a:t>نظریه اقتضایی </a:t>
            </a:r>
          </a:p>
          <a:p>
            <a:r>
              <a:rPr lang="fa-IR" dirty="0" smtClean="0"/>
              <a:t>نوعی رویکرد حل مسئله است که همه عوامل قبل از هرنوع تصمیم گیری بررسی می شوند .</a:t>
            </a:r>
          </a:p>
          <a:p>
            <a:endParaRPr lang="fa-IR" dirty="0" smtClean="0"/>
          </a:p>
          <a:p>
            <a:r>
              <a:rPr lang="fa-IR" dirty="0" smtClean="0"/>
              <a:t>این نظریه تاکید بر گزاره «اگر... ،بنابراین ... » دارد که «اگر» متغیرهای موجود در موقعیت «بنابراین» اقدامات احتمالی مدیر برای مواجهه با آن موقعیت رانشان می دهد .</a:t>
            </a:r>
          </a:p>
          <a:p>
            <a:endParaRPr lang="fa-IR" dirty="0" smtClean="0"/>
          </a:p>
          <a:p>
            <a:r>
              <a:rPr lang="fa-IR" dirty="0" smtClean="0"/>
              <a:t>فلسفه وجودی آن روی آوردن به واقعیت می باشد .</a:t>
            </a:r>
          </a:p>
          <a:p>
            <a:endParaRPr lang="fa-IR" dirty="0" smtClean="0"/>
          </a:p>
          <a:p>
            <a:r>
              <a:rPr lang="fa-IR" dirty="0" smtClean="0"/>
              <a:t>پیام نظریه : محیطهای گوناگون نیازمند روابط سازمانی متفاوت اندتا کارایی بیشتری حاصل شود .</a:t>
            </a:r>
          </a:p>
          <a:p>
            <a:endParaRPr lang="fa-IR" dirty="0" smtClean="0"/>
          </a:p>
          <a:p>
            <a:pPr marL="0" indent="0">
              <a:buNone/>
            </a:pPr>
            <a:r>
              <a:rPr lang="fa-IR" dirty="0" smtClean="0"/>
              <a:t> </a:t>
            </a:r>
            <a:endParaRPr lang="fa-IR" dirty="0"/>
          </a:p>
        </p:txBody>
      </p:sp>
    </p:spTree>
    <p:extLst>
      <p:ext uri="{BB962C8B-B14F-4D97-AF65-F5344CB8AC3E}">
        <p14:creationId xmlns:p14="http://schemas.microsoft.com/office/powerpoint/2010/main" xmlns="" val="2117709105"/>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نظریه سازمان یادگیرنده : با توجه به نظر </a:t>
            </a:r>
            <a:r>
              <a:rPr lang="fa-IR" smtClean="0"/>
              <a:t>کلیه صاحب نظران </a:t>
            </a:r>
            <a:r>
              <a:rPr lang="fa-IR" dirty="0" smtClean="0"/>
              <a:t>دانشگاهی وکارورزان سازمانی سازمانها باید قادر به یادگیری باشند . پژوهشهای دهه آخرقرن 20 نشان می دهد که یادگیری بعنوان یک صلاحیت وشایستگی بسیار مهم سازمانی ومنبع اصلی برتری رقابتی سازمانها تلقی شده است .</a:t>
            </a:r>
          </a:p>
          <a:p>
            <a:r>
              <a:rPr lang="fa-IR" dirty="0" smtClean="0"/>
              <a:t>سازمان یادگیرنده سازمانی است که در آفرینش ،کسب وانتقال دانش ،ودر تغییرونیک سازی رفتارخود برای منعکس کردن دانش وبینش جدید مهارت دارد . </a:t>
            </a:r>
            <a:endParaRPr lang="fa-IR" dirty="0"/>
          </a:p>
        </p:txBody>
      </p:sp>
    </p:spTree>
    <p:extLst>
      <p:ext uri="{BB962C8B-B14F-4D97-AF65-F5344CB8AC3E}">
        <p14:creationId xmlns:p14="http://schemas.microsoft.com/office/powerpoint/2010/main" xmlns="" val="2473403880"/>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مدیریت و رهبری </a:t>
            </a:r>
            <a:endParaRPr lang="fa-IR" dirty="0"/>
          </a:p>
        </p:txBody>
      </p:sp>
      <p:sp>
        <p:nvSpPr>
          <p:cNvPr id="3" name="Content Placeholder 2"/>
          <p:cNvSpPr>
            <a:spLocks noGrp="1"/>
          </p:cNvSpPr>
          <p:nvPr>
            <p:ph idx="1"/>
          </p:nvPr>
        </p:nvSpPr>
        <p:spPr/>
        <p:txBody>
          <a:bodyPr>
            <a:normAutofit/>
          </a:bodyPr>
          <a:lstStyle/>
          <a:p>
            <a:r>
              <a:rPr lang="fa-IR" dirty="0" smtClean="0"/>
              <a:t>مدیریت و رهبری در موسسات آموزش و پرورش</a:t>
            </a:r>
          </a:p>
          <a:p>
            <a:r>
              <a:rPr lang="fa-IR" dirty="0" smtClean="0"/>
              <a:t>1- رهبری درسطح وسیعتر وسازمانهای گسترده تر ولی</a:t>
            </a:r>
          </a:p>
          <a:p>
            <a:r>
              <a:rPr lang="fa-IR" dirty="0" smtClean="0"/>
              <a:t>مدیریت درسطح کوچکتر می باشد .</a:t>
            </a:r>
          </a:p>
          <a:p>
            <a:r>
              <a:rPr lang="fa-IR" dirty="0" smtClean="0"/>
              <a:t>2- رهبری با بعد شخصی وخصوصیات فردی ارتباط دارد و مدیریت ارتباط با بعد سازمانی دارد .</a:t>
            </a:r>
          </a:p>
          <a:p>
            <a:r>
              <a:rPr lang="fa-IR" dirty="0" smtClean="0"/>
              <a:t>3- مدیریت با بوروکراسی و رهبری با دموکراسی .</a:t>
            </a:r>
          </a:p>
          <a:p>
            <a:r>
              <a:rPr lang="fa-IR" dirty="0" smtClean="0"/>
              <a:t>4- مدیریت امری سازمانی است ورهبری امری انسانی .</a:t>
            </a:r>
          </a:p>
          <a:p>
            <a:r>
              <a:rPr lang="fa-IR" dirty="0" smtClean="0"/>
              <a:t>5- مدیریت خاص سازمانهای اجتماعی است و رهبری در سازمانهای آموزش و پرورش است .</a:t>
            </a:r>
          </a:p>
          <a:p>
            <a:r>
              <a:rPr lang="fa-IR" dirty="0" smtClean="0"/>
              <a:t>6- مدیریت پس از برنامه ریزی وسازماندهی ،وظیفه هدایت ورهبری را ذکر می کند ولی هدف از رهبری راهنمایی زیردستان درجهت بهترفهمیدن هدفها وتشویق آنها به کار وفعالیت است . </a:t>
            </a:r>
            <a:endParaRPr lang="fa-IR" dirty="0"/>
          </a:p>
        </p:txBody>
      </p:sp>
    </p:spTree>
    <p:extLst>
      <p:ext uri="{BB962C8B-B14F-4D97-AF65-F5344CB8AC3E}">
        <p14:creationId xmlns:p14="http://schemas.microsoft.com/office/powerpoint/2010/main" xmlns="" val="3063838709"/>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a-IR" dirty="0" smtClean="0"/>
              <a:t>مدیریت آموزشی 	</a:t>
            </a:r>
            <a:endParaRPr lang="fa-IR" dirty="0"/>
          </a:p>
        </p:txBody>
      </p:sp>
      <p:sp>
        <p:nvSpPr>
          <p:cNvPr id="3" name="Content Placeholder 2"/>
          <p:cNvSpPr>
            <a:spLocks noGrp="1"/>
          </p:cNvSpPr>
          <p:nvPr>
            <p:ph idx="1"/>
          </p:nvPr>
        </p:nvSpPr>
        <p:spPr/>
        <p:txBody>
          <a:bodyPr/>
          <a:lstStyle/>
          <a:p>
            <a:r>
              <a:rPr lang="fa-IR" dirty="0" smtClean="0"/>
              <a:t>تعاریف مدیریت : </a:t>
            </a:r>
          </a:p>
          <a:p>
            <a:r>
              <a:rPr lang="fa-IR" dirty="0" smtClean="0"/>
              <a:t>کیمبل وایلز :مدیریت ورهبری آموزشی عبارتست از یاری ومدد به بهبود کار آموزشی است وهرعملی که بتواند معلم را یک قدم پیش ببرد .</a:t>
            </a:r>
          </a:p>
          <a:p>
            <a:r>
              <a:rPr lang="fa-IR" dirty="0" smtClean="0"/>
              <a:t> مدیریت آموزشی : برنامه ریزی ،</a:t>
            </a:r>
            <a:r>
              <a:rPr lang="fa-IR" dirty="0"/>
              <a:t>سازماندهی </a:t>
            </a:r>
            <a:r>
              <a:rPr lang="fa-IR" dirty="0" smtClean="0"/>
              <a:t>،</a:t>
            </a:r>
            <a:r>
              <a:rPr lang="fa-IR" dirty="0"/>
              <a:t>هدایت ونظارت </a:t>
            </a:r>
            <a:r>
              <a:rPr lang="fa-IR" dirty="0" smtClean="0"/>
              <a:t>واداره کلیه امور مربوط به آموزش وپرورش است .</a:t>
            </a:r>
            <a:endParaRPr lang="fa-IR" dirty="0"/>
          </a:p>
        </p:txBody>
      </p:sp>
    </p:spTree>
    <p:extLst>
      <p:ext uri="{BB962C8B-B14F-4D97-AF65-F5344CB8AC3E}">
        <p14:creationId xmlns:p14="http://schemas.microsoft.com/office/powerpoint/2010/main" xmlns="" val="15971756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تحولات زمینه ساز ورود ایران به عصر روشنگری :</a:t>
            </a:r>
          </a:p>
          <a:p>
            <a:pPr marL="0" indent="0">
              <a:buNone/>
            </a:pPr>
            <a:r>
              <a:rPr lang="fa-IR" dirty="0"/>
              <a:t>1</a:t>
            </a:r>
            <a:r>
              <a:rPr lang="fa-IR" dirty="0" smtClean="0"/>
              <a:t>- انقراض سلسله صفوی وآغاز حکومت قاجار </a:t>
            </a:r>
          </a:p>
          <a:p>
            <a:pPr marL="0" indent="0">
              <a:buNone/>
            </a:pPr>
            <a:r>
              <a:rPr lang="fa-IR" dirty="0" smtClean="0"/>
              <a:t>2- رقابت های بین المللی بین قدرت های بزرگ ( افزایش رقابت انگلیس و روسیه درمنطقه ایران )</a:t>
            </a:r>
          </a:p>
          <a:p>
            <a:pPr marL="0" indent="0">
              <a:buNone/>
            </a:pPr>
            <a:r>
              <a:rPr lang="fa-IR" dirty="0" smtClean="0"/>
              <a:t>3- مسافرت به اروپا وتعامل با خارجی های شاغل در درسفارتخانه های غربی </a:t>
            </a:r>
          </a:p>
          <a:p>
            <a:pPr marL="0" indent="0">
              <a:buNone/>
            </a:pPr>
            <a:r>
              <a:rPr lang="fa-IR" dirty="0" smtClean="0"/>
              <a:t>نتایج این تحولات :</a:t>
            </a:r>
          </a:p>
          <a:p>
            <a:pPr marL="0" indent="0">
              <a:buNone/>
            </a:pPr>
            <a:r>
              <a:rPr lang="fa-IR" dirty="0"/>
              <a:t>-</a:t>
            </a:r>
            <a:r>
              <a:rPr lang="fa-IR" dirty="0" smtClean="0"/>
              <a:t>تاسیس مدارس ومراکز آموزشی ، انتشار روزنامه، ایجاد وزارت علوم ونظارت برکار مدارس دارالفنون و تخصیص بودجه ،تاسیس مدارسی توسط مبلغان غربی    </a:t>
            </a:r>
            <a:endParaRPr lang="fa-IR" dirty="0"/>
          </a:p>
        </p:txBody>
      </p:sp>
    </p:spTree>
    <p:extLst>
      <p:ext uri="{BB962C8B-B14F-4D97-AF65-F5344CB8AC3E}">
        <p14:creationId xmlns:p14="http://schemas.microsoft.com/office/powerpoint/2010/main" xmlns="" val="3925592051"/>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smtClean="0"/>
              <a:t>توانایی ها وویژگیهای مدیران از نظر استاگدیل : </a:t>
            </a:r>
          </a:p>
          <a:p>
            <a:r>
              <a:rPr lang="fa-IR" dirty="0" smtClean="0"/>
              <a:t>استاگدیل خصوصیات روانی برای موفقیت مدیران آموزشی مؤثر می داند که عبارتند از :</a:t>
            </a:r>
          </a:p>
          <a:p>
            <a:r>
              <a:rPr lang="fa-IR" dirty="0" smtClean="0"/>
              <a:t>اخلاق وخوش برخوردی ، اعتماد به نفس ،اراده قوی ، قدرت بیان ،نکته سنجی ،نشاط وحرارت ،ابتکار وخلاقیت </a:t>
            </a:r>
          </a:p>
          <a:p>
            <a:r>
              <a:rPr lang="fa-IR" dirty="0" smtClean="0"/>
              <a:t>هوش واستعداد رهبری </a:t>
            </a:r>
          </a:p>
          <a:p>
            <a:endParaRPr lang="fa-IR" dirty="0"/>
          </a:p>
        </p:txBody>
      </p:sp>
    </p:spTree>
    <p:extLst>
      <p:ext uri="{BB962C8B-B14F-4D97-AF65-F5344CB8AC3E}">
        <p14:creationId xmlns:p14="http://schemas.microsoft.com/office/powerpoint/2010/main" xmlns="" val="2529339026"/>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fa-IR" dirty="0"/>
              <a:t>شیوه های انتخاب مدیران :</a:t>
            </a:r>
          </a:p>
          <a:p>
            <a:r>
              <a:rPr lang="fa-IR" dirty="0"/>
              <a:t>1- انتخاب مدیر ازبین گروه همکار </a:t>
            </a:r>
          </a:p>
          <a:p>
            <a:r>
              <a:rPr lang="fa-IR" dirty="0"/>
              <a:t> 2- انتصاب به سمت مدیر </a:t>
            </a:r>
          </a:p>
          <a:p>
            <a:r>
              <a:rPr lang="fa-IR" dirty="0"/>
              <a:t>3- شیوه انتخابی – انتصابی </a:t>
            </a:r>
          </a:p>
          <a:p>
            <a:r>
              <a:rPr lang="fa-IR" dirty="0"/>
              <a:t>4- شیوه مدیر یابی وانتصابی </a:t>
            </a:r>
          </a:p>
        </p:txBody>
      </p:sp>
    </p:spTree>
    <p:extLst>
      <p:ext uri="{BB962C8B-B14F-4D97-AF65-F5344CB8AC3E}">
        <p14:creationId xmlns:p14="http://schemas.microsoft.com/office/powerpoint/2010/main" xmlns="" val="606123566"/>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مدیران آموزشی ازلحاظ ویژگی ها وتوانمندیهای لازم برای مدیریت به سه دسته عمومی ،بلوغی و رهبری تقسیم می شوند :</a:t>
            </a:r>
          </a:p>
          <a:p>
            <a:r>
              <a:rPr lang="fa-IR" dirty="0" smtClean="0"/>
              <a:t>توانمندی عمومی : باید دربین کلیه مدیران از آموزشی ،عالی ،میانی ، اجرایی ،معاونان ،معلمان و سایرکارکنان باشدمانند: روانی ،جسمانی ،ایمان داشتن ومتقی بودن .</a:t>
            </a:r>
          </a:p>
          <a:p>
            <a:r>
              <a:rPr lang="fa-IR" dirty="0" smtClean="0"/>
              <a:t>توانمندی بلوغی : ناشی ازدانش عمومی وتخصصی است .</a:t>
            </a:r>
          </a:p>
          <a:p>
            <a:r>
              <a:rPr lang="fa-IR" dirty="0" smtClean="0"/>
              <a:t>توانمندی رهبری : رهبران آموزشی آنها را دارند مانند هوش و استعداد رهبری ،ابتکار وخلاقیت ،اراده قوی،حسن سلوک ،پشتکار،قدرت تصمیم گیری وحل مسئله،خودپنداری مثبت . </a:t>
            </a:r>
          </a:p>
          <a:p>
            <a:endParaRPr lang="fa-IR" dirty="0" smtClean="0"/>
          </a:p>
          <a:p>
            <a:endParaRPr lang="fa-IR" dirty="0"/>
          </a:p>
        </p:txBody>
      </p:sp>
    </p:spTree>
    <p:extLst>
      <p:ext uri="{BB962C8B-B14F-4D97-AF65-F5344CB8AC3E}">
        <p14:creationId xmlns:p14="http://schemas.microsoft.com/office/powerpoint/2010/main" xmlns="" val="2518366995"/>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764704"/>
            <a:ext cx="8229600" cy="5361459"/>
          </a:xfrm>
        </p:spPr>
        <p:txBody>
          <a:bodyPr>
            <a:normAutofit/>
          </a:bodyPr>
          <a:lstStyle/>
          <a:p>
            <a:r>
              <a:rPr lang="fa-IR" dirty="0"/>
              <a:t>شیوه های مدیریت ورهبری آموزشی </a:t>
            </a:r>
          </a:p>
          <a:p>
            <a:r>
              <a:rPr lang="fa-IR" dirty="0"/>
              <a:t>    1- شیوه مستبدانه : از طریق اعمال قدرت وبهره گیری از روشهای متعدد تنبیه </a:t>
            </a:r>
          </a:p>
          <a:p>
            <a:r>
              <a:rPr lang="fa-IR" dirty="0"/>
              <a:t>    2- شیوه کنترل وداوری :  با توجه به ضوابط ،آئین نامه ها ومقررات </a:t>
            </a:r>
          </a:p>
          <a:p>
            <a:r>
              <a:rPr lang="fa-IR" dirty="0"/>
              <a:t>اما دارای نواقصی است مانند : صدور دستورات از خارج ازسازمان ، حالت سکون بین کارکنان ضعف روحیه وصف آرایی در مقابل مدیر وعدم احساس مسئولیت </a:t>
            </a:r>
          </a:p>
          <a:p>
            <a:r>
              <a:rPr lang="fa-IR" dirty="0"/>
              <a:t>    3- شیوه آزادمنشانه : بسیار مفید وومؤثرو سازنده می باشد بدلایلی از جمله : </a:t>
            </a:r>
          </a:p>
          <a:p>
            <a:r>
              <a:rPr lang="fa-IR" dirty="0"/>
              <a:t>- از قانون بعنوان وسیله استفاده می شود .</a:t>
            </a:r>
          </a:p>
          <a:p>
            <a:r>
              <a:rPr lang="fa-IR" dirty="0"/>
              <a:t>صداقت در کارو ارزش وشخصیت دادن به اعضا </a:t>
            </a:r>
          </a:p>
          <a:p>
            <a:r>
              <a:rPr lang="fa-IR" dirty="0"/>
              <a:t>از روابط انسانی به خوبی بهره می گیرد وخود را مافوق گروه نمی داند</a:t>
            </a:r>
          </a:p>
        </p:txBody>
      </p:sp>
    </p:spTree>
    <p:extLst>
      <p:ext uri="{BB962C8B-B14F-4D97-AF65-F5344CB8AC3E}">
        <p14:creationId xmlns:p14="http://schemas.microsoft.com/office/powerpoint/2010/main" xmlns="" val="2956112624"/>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908720"/>
            <a:ext cx="8229600" cy="5217443"/>
          </a:xfrm>
        </p:spPr>
        <p:txBody>
          <a:bodyPr>
            <a:normAutofit/>
          </a:bodyPr>
          <a:lstStyle/>
          <a:p>
            <a:r>
              <a:rPr lang="fa-IR" dirty="0"/>
              <a:t>وظایف مدیران آموزشی :</a:t>
            </a:r>
            <a:br>
              <a:rPr lang="fa-IR" dirty="0"/>
            </a:br>
            <a:r>
              <a:rPr lang="fa-IR" dirty="0"/>
              <a:t>1- برنامه ریزی : </a:t>
            </a:r>
            <a:endParaRPr lang="fa-IR" dirty="0" smtClean="0"/>
          </a:p>
          <a:p>
            <a:r>
              <a:rPr lang="fa-IR" dirty="0" smtClean="0"/>
              <a:t>      برنامه </a:t>
            </a:r>
            <a:r>
              <a:rPr lang="fa-IR" dirty="0"/>
              <a:t>ریزی درتمام طبقات سازمان صورت می گیرد. </a:t>
            </a:r>
            <a:r>
              <a:rPr lang="fa-IR" dirty="0" smtClean="0"/>
              <a:t>مدیران </a:t>
            </a:r>
            <a:r>
              <a:rPr lang="fa-IR" dirty="0"/>
              <a:t>رده های بالا  وعالی سازمان به لحاظ موقعیت ونگرش همه جانبه ای که نسبت به سازمان دارند بایدوقت بیشتری را به برنامه ریزی اختصاص دهند .</a:t>
            </a:r>
            <a:br>
              <a:rPr lang="fa-IR" dirty="0"/>
            </a:br>
            <a:r>
              <a:rPr lang="fa-IR" dirty="0"/>
              <a:t>2- سازماندهی </a:t>
            </a:r>
            <a:r>
              <a:rPr lang="fa-IR" dirty="0" smtClean="0"/>
              <a:t>:</a:t>
            </a:r>
          </a:p>
          <a:p>
            <a:r>
              <a:rPr lang="fa-IR" dirty="0" smtClean="0"/>
              <a:t>      درسازماندهی </a:t>
            </a:r>
            <a:r>
              <a:rPr lang="fa-IR" dirty="0"/>
              <a:t>مدیران آموزشی به تقسیم </a:t>
            </a:r>
            <a:r>
              <a:rPr lang="fa-IR" dirty="0" smtClean="0"/>
              <a:t>کار،</a:t>
            </a:r>
            <a:r>
              <a:rPr lang="fa-IR" dirty="0"/>
              <a:t>ت</a:t>
            </a:r>
            <a:r>
              <a:rPr lang="fa-IR" dirty="0" smtClean="0"/>
              <a:t>خصیص </a:t>
            </a:r>
            <a:r>
              <a:rPr lang="fa-IR" dirty="0"/>
              <a:t>کارها به واحدهای سازمانی ،طبقه بندی وظایف ، تشریح اختیارات ومسئولیتهای مربوط به شغل توجه دارد .</a:t>
            </a:r>
            <a:br>
              <a:rPr lang="fa-IR" dirty="0"/>
            </a:br>
            <a:r>
              <a:rPr lang="fa-IR" dirty="0" smtClean="0"/>
              <a:t>3- </a:t>
            </a:r>
            <a:r>
              <a:rPr lang="fa-IR" dirty="0"/>
              <a:t>رهبری یا هدایت سازمانی </a:t>
            </a:r>
            <a:br>
              <a:rPr lang="fa-IR" dirty="0"/>
            </a:br>
            <a:r>
              <a:rPr lang="fa-IR" dirty="0"/>
              <a:t>منظور از آن ایجادانگیزه ها وفراهم کردن شرایط، اسباب و بهره وری از روشها  یی است که امور سازمان یا موسسه آموزشی بوسیله دیگران انجام گرفته تا اهداف هرسازمان آموزشی تحقق یابد.</a:t>
            </a:r>
            <a:br>
              <a:rPr lang="fa-IR" dirty="0"/>
            </a:br>
            <a:r>
              <a:rPr lang="fa-IR" dirty="0"/>
              <a:t>4- هماهنگی </a:t>
            </a:r>
            <a:br>
              <a:rPr lang="fa-IR" dirty="0"/>
            </a:br>
            <a:r>
              <a:rPr lang="fa-IR" dirty="0"/>
              <a:t>همسو و هم جهت کردن وظایف و فعالیتهای واحدهای مختلف  هرسازمان در جهت رسیدن به اهداف آن </a:t>
            </a:r>
            <a:r>
              <a:rPr lang="fa-IR" dirty="0" smtClean="0"/>
              <a:t>سازمان</a:t>
            </a:r>
          </a:p>
          <a:p>
            <a:r>
              <a:rPr lang="fa-IR" dirty="0" smtClean="0"/>
              <a:t>      </a:t>
            </a:r>
            <a:r>
              <a:rPr lang="fa-IR" dirty="0"/>
              <a:t>5- نظارت وارزشیابی </a:t>
            </a:r>
            <a:br>
              <a:rPr lang="fa-IR" dirty="0"/>
            </a:br>
            <a:r>
              <a:rPr lang="fa-IR" dirty="0" smtClean="0"/>
              <a:t>ارزشیابی </a:t>
            </a:r>
            <a:r>
              <a:rPr lang="fa-IR" dirty="0"/>
              <a:t>یک امر مستمر ومداوم است . ارزشیابی می تواندخود مرحله آخر از مراحل مهم مدیریت تلقی شود، وهم به لحاظ اثربخشی نتایج آن،آغازی برفعالیتها باشد.</a:t>
            </a:r>
          </a:p>
          <a:p>
            <a:endParaRPr lang="fa-IR" dirty="0"/>
          </a:p>
        </p:txBody>
      </p:sp>
    </p:spTree>
    <p:extLst>
      <p:ext uri="{BB962C8B-B14F-4D97-AF65-F5344CB8AC3E}">
        <p14:creationId xmlns:p14="http://schemas.microsoft.com/office/powerpoint/2010/main" xmlns="" val="3896516688"/>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48680"/>
            <a:ext cx="8229600" cy="5577483"/>
          </a:xfrm>
        </p:spPr>
        <p:txBody>
          <a:bodyPr>
            <a:normAutofit/>
          </a:bodyPr>
          <a:lstStyle/>
          <a:p>
            <a:r>
              <a:rPr lang="fa-IR" sz="2400" dirty="0"/>
              <a:t>مهارتهای ضروری مدیران آموزشی </a:t>
            </a:r>
            <a:br>
              <a:rPr lang="fa-IR" sz="2400" dirty="0"/>
            </a:br>
            <a:r>
              <a:rPr lang="fa-IR" sz="2400" dirty="0"/>
              <a:t>1</a:t>
            </a:r>
            <a:r>
              <a:rPr lang="fa-IR" sz="2000" dirty="0"/>
              <a:t>- مهارت انسانی: منظوردارا بودن توانایی وقدرت کار کردن با مردم وانجام </a:t>
            </a:r>
            <a:r>
              <a:rPr lang="fa-IR" sz="2000" dirty="0" smtClean="0"/>
              <a:t>کاربوسیله دیگران </a:t>
            </a:r>
            <a:r>
              <a:rPr lang="fa-IR" sz="2000" dirty="0"/>
              <a:t>. </a:t>
            </a:r>
            <a:br>
              <a:rPr lang="fa-IR" sz="2000" dirty="0"/>
            </a:br>
            <a:r>
              <a:rPr lang="fa-IR" sz="2000" dirty="0"/>
              <a:t>شناخت انگیزه های کارکنان ومحرکها </a:t>
            </a:r>
            <a:r>
              <a:rPr lang="fa-IR" sz="2000" dirty="0" smtClean="0"/>
              <a:t>ونیازهامانند </a:t>
            </a:r>
            <a:r>
              <a:rPr lang="fa-IR" sz="2000" dirty="0"/>
              <a:t>مدیریت مدارس وایفای نقش مشاوره </a:t>
            </a:r>
            <a:br>
              <a:rPr lang="fa-IR" sz="2000" dirty="0"/>
            </a:br>
            <a:r>
              <a:rPr lang="fa-IR" sz="2000" dirty="0"/>
              <a:t>2- مهارت فنی: قدرت وتوانایی است که مدیران آموزشی دارابوده وبا بهره وری از دانش وفنون به انجام وظیفه بپردازد .</a:t>
            </a:r>
            <a:br>
              <a:rPr lang="fa-IR" sz="2000" dirty="0"/>
            </a:br>
            <a:r>
              <a:rPr lang="fa-IR" sz="2000" dirty="0"/>
              <a:t>دارای کفایت علمی وفنی وتخصصی و ورزیدگی در بهره گیری ازفنون وابزار</a:t>
            </a:r>
            <a:br>
              <a:rPr lang="fa-IR" sz="2000" dirty="0"/>
            </a:br>
            <a:r>
              <a:rPr lang="fa-IR" sz="2000" dirty="0"/>
              <a:t>مانندامورکارگزینی،امورمالی </a:t>
            </a:r>
            <a:endParaRPr lang="fa-IR" sz="2000" dirty="0" smtClean="0"/>
          </a:p>
          <a:p>
            <a:r>
              <a:rPr lang="fa-IR" sz="2000" dirty="0" smtClean="0"/>
              <a:t>3- </a:t>
            </a:r>
            <a:r>
              <a:rPr lang="fa-IR" sz="2000" dirty="0"/>
              <a:t>مهارت ادراکی: قدرت وتوانایی مدیران آموزشی درجهت شناخت ودرک مسائل ومشکلات موسسه آموزشی . </a:t>
            </a:r>
            <a:br>
              <a:rPr lang="fa-IR" sz="2000" dirty="0"/>
            </a:br>
            <a:r>
              <a:rPr lang="fa-IR" sz="2000" dirty="0"/>
              <a:t> دارای قدرت دریافت اطلاعات وتحلیل </a:t>
            </a:r>
            <a:r>
              <a:rPr lang="fa-IR" sz="2000" dirty="0" smtClean="0"/>
              <a:t>مسائل،توجه </a:t>
            </a:r>
            <a:r>
              <a:rPr lang="fa-IR" sz="2000" dirty="0"/>
              <a:t>به اهداف وتهیه طرح وارایه راه </a:t>
            </a:r>
            <a:r>
              <a:rPr lang="fa-IR" sz="2000" dirty="0" smtClean="0"/>
              <a:t>حل </a:t>
            </a:r>
            <a:r>
              <a:rPr lang="fa-IR" sz="2000" dirty="0"/>
              <a:t/>
            </a:r>
            <a:br>
              <a:rPr lang="fa-IR" sz="2000" dirty="0"/>
            </a:br>
            <a:r>
              <a:rPr lang="fa-IR" sz="2000" dirty="0"/>
              <a:t>مانند ایفای نقش مدیریت درسطوح بالای سازمان (مدیران کل </a:t>
            </a:r>
            <a:r>
              <a:rPr lang="fa-IR" sz="2000" dirty="0" smtClean="0"/>
              <a:t>)</a:t>
            </a:r>
            <a:r>
              <a:rPr lang="fa-IR" sz="2000" dirty="0"/>
              <a:t/>
            </a:r>
            <a:br>
              <a:rPr lang="fa-IR" sz="2000" dirty="0"/>
            </a:br>
            <a:r>
              <a:rPr lang="fa-IR" sz="2000" dirty="0"/>
              <a:t>نتیجه </a:t>
            </a:r>
            <a:br>
              <a:rPr lang="fa-IR" sz="2000" dirty="0"/>
            </a:br>
            <a:r>
              <a:rPr lang="fa-IR" sz="2000" dirty="0"/>
              <a:t>مدیران دارای شرایط فوق دو خصیصه :کارایی واثربخشی</a:t>
            </a:r>
          </a:p>
          <a:p>
            <a:endParaRPr lang="fa-IR" sz="2400" dirty="0"/>
          </a:p>
        </p:txBody>
      </p:sp>
    </p:spTree>
    <p:extLst>
      <p:ext uri="{BB962C8B-B14F-4D97-AF65-F5344CB8AC3E}">
        <p14:creationId xmlns:p14="http://schemas.microsoft.com/office/powerpoint/2010/main" xmlns="" val="686902710"/>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48680"/>
            <a:ext cx="8229600" cy="5577483"/>
          </a:xfrm>
        </p:spPr>
        <p:txBody>
          <a:bodyPr/>
          <a:lstStyle/>
          <a:p>
            <a:r>
              <a:rPr lang="fa-IR" sz="3200" dirty="0"/>
              <a:t>سایر </a:t>
            </a:r>
            <a:r>
              <a:rPr lang="fa-IR" sz="3200" dirty="0" smtClean="0"/>
              <a:t>مهارتهای </a:t>
            </a:r>
            <a:r>
              <a:rPr lang="fa-IR" sz="3200"/>
              <a:t>ضروری </a:t>
            </a:r>
            <a:r>
              <a:rPr lang="fa-IR" sz="3200" smtClean="0"/>
              <a:t>برای مدیران شامل </a:t>
            </a:r>
            <a:r>
              <a:rPr lang="fa-IR" sz="3200" dirty="0"/>
              <a:t>:</a:t>
            </a:r>
            <a:br>
              <a:rPr lang="fa-IR" sz="3200" dirty="0"/>
            </a:br>
            <a:r>
              <a:rPr lang="fa-IR" sz="3200" dirty="0"/>
              <a:t>1- مهارت دربرقراری روابط انسانی </a:t>
            </a:r>
            <a:br>
              <a:rPr lang="fa-IR" sz="3200" dirty="0"/>
            </a:br>
            <a:r>
              <a:rPr lang="fa-IR" sz="3200" dirty="0"/>
              <a:t>2- مهارت در هدایت ورهبری گروهی </a:t>
            </a:r>
            <a:br>
              <a:rPr lang="fa-IR" sz="3200" dirty="0"/>
            </a:br>
            <a:r>
              <a:rPr lang="fa-IR" sz="3200" dirty="0"/>
              <a:t>3- مهارت در امورسازماندهی وانتخاب همکاران مناسب آموزشی </a:t>
            </a:r>
            <a:br>
              <a:rPr lang="fa-IR" sz="3200" dirty="0"/>
            </a:br>
            <a:r>
              <a:rPr lang="fa-IR" sz="3200" dirty="0"/>
              <a:t>4- مهارت در امور آموزشی وپرورشی </a:t>
            </a:r>
            <a:br>
              <a:rPr lang="fa-IR" sz="3200" dirty="0"/>
            </a:br>
            <a:r>
              <a:rPr lang="fa-IR" sz="3200" dirty="0"/>
              <a:t>5- مهارت در امور اداری ومالی وتدارکاتی</a:t>
            </a:r>
            <a:br>
              <a:rPr lang="fa-IR" sz="3200" dirty="0"/>
            </a:br>
            <a:r>
              <a:rPr lang="fa-IR" sz="3200" dirty="0"/>
              <a:t>6-مهارت در  نظارت وارزشیابی </a:t>
            </a:r>
            <a:r>
              <a:rPr lang="fa-IR" dirty="0"/>
              <a:t/>
            </a:r>
            <a:br>
              <a:rPr lang="fa-IR" dirty="0"/>
            </a:br>
            <a:endParaRPr lang="fa-IR" dirty="0"/>
          </a:p>
        </p:txBody>
      </p:sp>
    </p:spTree>
    <p:extLst>
      <p:ext uri="{BB962C8B-B14F-4D97-AF65-F5344CB8AC3E}">
        <p14:creationId xmlns:p14="http://schemas.microsoft.com/office/powerpoint/2010/main" xmlns="" val="11840376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0" indent="0">
              <a:buNone/>
            </a:pPr>
            <a:r>
              <a:rPr lang="fa-IR" dirty="0" smtClean="0"/>
              <a:t>ج – آموزش وپرورش از انقلاب مشروظیت تا انقلاب اسلامی</a:t>
            </a:r>
          </a:p>
          <a:p>
            <a:pPr marL="0" indent="0">
              <a:buNone/>
            </a:pPr>
            <a:r>
              <a:rPr lang="fa-IR" dirty="0" smtClean="0"/>
              <a:t>انقلاب مشروطیت درسال 1285 با هدف حاکمیت مردم برتعیین سرنوشت خود وکنترل حکومت های استبدادی شروع و پیروز شد . دربخش آموزش بدلیل مخالفتهای زیادی که برای تحصیل دختران وجود داشت . یکی از اولین فعالیت مشروطه خواهان به رسمیت شناختن نهاد آموزش وپرورش بعنوان یک نهاد دولتی بود. </a:t>
            </a:r>
          </a:p>
          <a:p>
            <a:pPr marL="0" indent="0">
              <a:buNone/>
            </a:pPr>
            <a:r>
              <a:rPr lang="fa-IR" dirty="0" smtClean="0"/>
              <a:t>سال 1290 دوره های تحصیلی مشخص گردید به صورت ابتدایی 6 سال و متوسطه اول ودوم هرکدام 3 سال </a:t>
            </a:r>
          </a:p>
          <a:p>
            <a:pPr marL="0" indent="0">
              <a:buNone/>
            </a:pPr>
            <a:r>
              <a:rPr lang="fa-IR" dirty="0" smtClean="0"/>
              <a:t>درکناراین قانون 1297 قانون تربیت معلم ،1309 قانون شورای عالی معارف (برنامه های آموزشی –مواد درسی استخدام معلمان وارزشیابی دانش آموزان ) را برعهده داشت ،1325  قانون تعلیمات اجباری تصویب شد .  </a:t>
            </a:r>
            <a:endParaRPr lang="fa-IR" dirty="0"/>
          </a:p>
        </p:txBody>
      </p:sp>
    </p:spTree>
    <p:extLst>
      <p:ext uri="{BB962C8B-B14F-4D97-AF65-F5344CB8AC3E}">
        <p14:creationId xmlns:p14="http://schemas.microsoft.com/office/powerpoint/2010/main" xmlns="" val="369102817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عوامل عقب افتادگی عملکرد نهادآموزش وپرورش درنیمه اول قرن 14 ه. ش :</a:t>
            </a:r>
          </a:p>
          <a:p>
            <a:pPr marL="0" indent="0">
              <a:buNone/>
            </a:pPr>
            <a:r>
              <a:rPr lang="fa-IR" dirty="0" smtClean="0"/>
              <a:t>1- الگوبرداری از سیستم های آموزشی کشورهای غربی بدون تحلیل ویژگیهای توسعه ای –فرهنگی کشور</a:t>
            </a:r>
          </a:p>
          <a:p>
            <a:pPr marL="0" indent="0">
              <a:buNone/>
            </a:pPr>
            <a:r>
              <a:rPr lang="fa-IR" dirty="0" smtClean="0"/>
              <a:t>2- ابهام دراهداف وتوسعه نامتوازن سیستم آموزشی (کم توجهی به روستاها و آموزش فنی – حرفه ای )</a:t>
            </a:r>
          </a:p>
          <a:p>
            <a:pPr marL="0" indent="0">
              <a:buNone/>
            </a:pPr>
            <a:r>
              <a:rPr lang="fa-IR" dirty="0" smtClean="0"/>
              <a:t>3- سیستم آموزشی متمرکز</a:t>
            </a:r>
          </a:p>
          <a:p>
            <a:pPr marL="0" indent="0">
              <a:buNone/>
            </a:pPr>
            <a:r>
              <a:rPr lang="fa-IR" dirty="0" smtClean="0"/>
              <a:t>4-عدم تطبیق سیستم آموزشی با نیازهای جامعه</a:t>
            </a:r>
          </a:p>
          <a:p>
            <a:pPr marL="0" indent="0">
              <a:buNone/>
            </a:pPr>
            <a:r>
              <a:rPr lang="fa-IR" dirty="0" smtClean="0"/>
              <a:t>5- سوءمدیریت آموزشی </a:t>
            </a:r>
          </a:p>
          <a:p>
            <a:pPr marL="0" indent="0">
              <a:buNone/>
            </a:pPr>
            <a:r>
              <a:rPr lang="fa-IR" dirty="0" smtClean="0"/>
              <a:t>6- بی توجهی وبی بهره گی از فعالیت ها ویافته های تحقیقاتی </a:t>
            </a:r>
            <a:endParaRPr lang="fa-IR" dirty="0"/>
          </a:p>
        </p:txBody>
      </p:sp>
    </p:spTree>
    <p:extLst>
      <p:ext uri="{BB962C8B-B14F-4D97-AF65-F5344CB8AC3E}">
        <p14:creationId xmlns:p14="http://schemas.microsoft.com/office/powerpoint/2010/main" xmlns="" val="409517319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د – آموزش وپرورش درجمهوری اسلامی ایران </a:t>
            </a:r>
          </a:p>
          <a:p>
            <a:pPr marL="0" indent="0">
              <a:buNone/>
            </a:pPr>
            <a:r>
              <a:rPr lang="fa-IR" dirty="0" smtClean="0"/>
              <a:t>با پیروزی انقلاب در بهمن 1357 واستقرار جمهوری اسلامی در فروردین 1358 وتصویب قانون اساسی در آبان 1358 تحولاتی اساسی در کلیه ارکان بوجود آمد .</a:t>
            </a:r>
          </a:p>
          <a:p>
            <a:pPr marL="0" indent="0">
              <a:buNone/>
            </a:pPr>
            <a:r>
              <a:rPr lang="fa-IR" dirty="0" smtClean="0"/>
              <a:t>اهداف کلی آموزش وپرورش (اصل سوم ) بعضاً عبارتنداز:</a:t>
            </a:r>
          </a:p>
          <a:p>
            <a:pPr marL="0" indent="0">
              <a:buNone/>
            </a:pPr>
            <a:r>
              <a:rPr lang="fa-IR" dirty="0" smtClean="0"/>
              <a:t>-ایجاد محیط مساعد برای رشد فضائل اخلاقی براساس ایمان و......</a:t>
            </a:r>
          </a:p>
          <a:p>
            <a:pPr>
              <a:buFontTx/>
              <a:buChar char="-"/>
            </a:pPr>
            <a:r>
              <a:rPr lang="fa-IR" dirty="0" smtClean="0"/>
              <a:t>پذیرش حاکمیت مطلق خدا برجهان وانسان و....</a:t>
            </a:r>
          </a:p>
          <a:p>
            <a:pPr>
              <a:buFontTx/>
              <a:buChar char="-"/>
            </a:pPr>
            <a:r>
              <a:rPr lang="fa-IR" dirty="0" smtClean="0"/>
              <a:t>ایجاد روحیه صرفه جویی، قناعت و پرهیز از اسراف و....</a:t>
            </a:r>
          </a:p>
          <a:p>
            <a:pPr marL="0" indent="0">
              <a:buNone/>
            </a:pPr>
            <a:r>
              <a:rPr lang="fa-IR" dirty="0" smtClean="0"/>
              <a:t>اما به جهت ناخشنودی از فلسفه حاکم در آموزش وپرورش در مهرماه 1390سند تحول بنیادین توسط شورای عالی آموزش وپرورش تهیه وتوسط شورای انقلاب فرهنگی تصویب وبرای اجرا به دستگاههای مربوطه ابلاغ گردید .</a:t>
            </a:r>
            <a:endParaRPr lang="fa-IR" dirty="0"/>
          </a:p>
        </p:txBody>
      </p:sp>
    </p:spTree>
    <p:extLst>
      <p:ext uri="{BB962C8B-B14F-4D97-AF65-F5344CB8AC3E}">
        <p14:creationId xmlns:p14="http://schemas.microsoft.com/office/powerpoint/2010/main" xmlns="" val="7881992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fa-IR" dirty="0" smtClean="0"/>
              <a:t>مشکلات سیستم آموزش وپرورش :</a:t>
            </a:r>
          </a:p>
          <a:p>
            <a:pPr marL="0" indent="0">
              <a:buNone/>
            </a:pPr>
            <a:r>
              <a:rPr lang="fa-IR" dirty="0" smtClean="0"/>
              <a:t>1- برنامه ریزی : یکی از موانع وچالش های اصلی در توسعه کشور ناتوانی در برنامه ریزی است . </a:t>
            </a:r>
          </a:p>
          <a:p>
            <a:pPr marL="0" indent="0">
              <a:buNone/>
            </a:pPr>
            <a:r>
              <a:rPr lang="fa-IR" dirty="0" smtClean="0"/>
              <a:t>برنامه ریزی فرایندی آینده نگرانه ومنطقی است .</a:t>
            </a:r>
          </a:p>
          <a:p>
            <a:pPr marL="0" indent="0">
              <a:buNone/>
            </a:pPr>
            <a:r>
              <a:rPr lang="fa-IR" dirty="0" smtClean="0"/>
              <a:t>بی ثباتی درمدیریت ،اهداف ایده ال ،شعاردهی وسیاست های سلیقه ای از آفات اصلی برنامه ریزی است . </a:t>
            </a:r>
          </a:p>
          <a:p>
            <a:pPr marL="0" indent="0">
              <a:buNone/>
            </a:pPr>
            <a:r>
              <a:rPr lang="fa-IR" dirty="0" smtClean="0"/>
              <a:t>مهم ترین مصداق آن برنامه ریزی شعاری و غیر واقعی درتدوین </a:t>
            </a:r>
            <a:r>
              <a:rPr lang="fa-IR" smtClean="0"/>
              <a:t>سند </a:t>
            </a:r>
            <a:r>
              <a:rPr lang="fa-IR" smtClean="0"/>
              <a:t>چشم </a:t>
            </a:r>
            <a:r>
              <a:rPr lang="fa-IR" dirty="0" smtClean="0"/>
              <a:t>انداز بیست ساله کشور نمود پیداکرده است.</a:t>
            </a:r>
          </a:p>
          <a:p>
            <a:pPr marL="0" indent="0">
              <a:buNone/>
            </a:pPr>
            <a:r>
              <a:rPr lang="fa-IR" dirty="0" smtClean="0"/>
              <a:t>مثلاً فارغ التحصیل حقوق که شیرینی پزی ویا فارغ التحصیل که تاریخ تدریس میکند.</a:t>
            </a:r>
          </a:p>
          <a:p>
            <a:pPr marL="0" indent="0">
              <a:buNone/>
            </a:pPr>
            <a:endParaRPr lang="fa-IR" dirty="0"/>
          </a:p>
        </p:txBody>
      </p:sp>
    </p:spTree>
    <p:extLst>
      <p:ext uri="{BB962C8B-B14F-4D97-AF65-F5344CB8AC3E}">
        <p14:creationId xmlns:p14="http://schemas.microsoft.com/office/powerpoint/2010/main" xmlns="" val="2628658995"/>
      </p:ext>
    </p:extLst>
  </p:cSld>
  <p:clrMapOvr>
    <a:masterClrMapping/>
  </p:clrMapOvr>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Angles">
  <a:themeElements>
    <a:clrScheme name="Angles">
      <a:dk1>
        <a:srgbClr val="000000"/>
      </a:dk1>
      <a:lt1>
        <a:srgbClr val="FFFFFF"/>
      </a:lt1>
      <a:dk2>
        <a:srgbClr val="434342"/>
      </a:dk2>
      <a:lt2>
        <a:srgbClr val="CDD7D9"/>
      </a:lt2>
      <a:accent1>
        <a:srgbClr val="797B7E"/>
      </a:accent1>
      <a:accent2>
        <a:srgbClr val="F96A1B"/>
      </a:accent2>
      <a:accent3>
        <a:srgbClr val="08A1D9"/>
      </a:accent3>
      <a:accent4>
        <a:srgbClr val="7C984A"/>
      </a:accent4>
      <a:accent5>
        <a:srgbClr val="C2AD8D"/>
      </a:accent5>
      <a:accent6>
        <a:srgbClr val="506E94"/>
      </a:accent6>
      <a:hlink>
        <a:srgbClr val="5F5F5F"/>
      </a:hlink>
      <a:folHlink>
        <a:srgbClr val="969696"/>
      </a:folHlink>
    </a:clrScheme>
    <a:fontScheme name="Angles">
      <a:majorFont>
        <a:latin typeface="Franklin Gothic Medium"/>
        <a:ea typeface=""/>
        <a:cs typeface=""/>
        <a:font script="Jpan" typeface="HG創英角ｺﾞｼｯｸUB"/>
        <a:font script="Hang" typeface="돋움"/>
        <a:font script="Hans" typeface="微软雅黑"/>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Franklin Gothic Book"/>
        <a:ea typeface=""/>
        <a:cs typeface=""/>
        <a:font script="Jpan" typeface="ＭＳ Ｐゴシック"/>
        <a:font script="Hang" typeface="맑은 고딕"/>
        <a:font script="Hans" typeface="隶书"/>
        <a:font script="Hant" typeface="新細明體"/>
        <a:font script="Arab" typeface="Arial"/>
        <a:font script="Hebr" typeface="Arial"/>
        <a:font script="Thai" typeface="Cord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ngle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20400000"/>
            </a:lightRig>
          </a:scene3d>
          <a:sp3d contourW="6350">
            <a:bevelT w="41275" h="19050" prst="angle"/>
            <a:contourClr>
              <a:schemeClr val="phClr">
                <a:shade val="25000"/>
                <a:satMod val="150000"/>
              </a:schemeClr>
            </a:contourClr>
          </a:sp3d>
        </a:effectStyle>
      </a:effectStyleLst>
      <a:bgFillStyleLst>
        <a:solidFill>
          <a:schemeClr val="phClr"/>
        </a:solidFill>
        <a:blipFill rotWithShape="1">
          <a:blip xmlns:r="http://schemas.openxmlformats.org/officeDocument/2006/relationships" r:embed="rId1">
            <a:duotone>
              <a:schemeClr val="phClr">
                <a:tint val="90000"/>
                <a:shade val="85000"/>
              </a:schemeClr>
              <a:schemeClr val="phClr">
                <a:tint val="95000"/>
                <a:shade val="99000"/>
              </a:schemeClr>
            </a:duotone>
          </a:blip>
          <a:tile tx="0" ty="0" sx="100000" sy="100000" flip="none" algn="tl"/>
        </a:blipFill>
        <a:blipFill rotWithShape="1">
          <a:blip xmlns:r="http://schemas.openxmlformats.org/officeDocument/2006/relationships" r:embed="rId2">
            <a:duotone>
              <a:schemeClr val="phClr">
                <a:tint val="93000"/>
                <a:shade val="85000"/>
              </a:schemeClr>
              <a:schemeClr val="phClr">
                <a:tint val="96000"/>
                <a:shade val="99000"/>
              </a:schemeClr>
            </a:duotone>
          </a:blip>
          <a:tile tx="0" ty="0" sx="90000" sy="9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Angles</Template>
  <TotalTime>1520</TotalTime>
  <Words>3704</Words>
  <Application>Microsoft Office PowerPoint</Application>
  <PresentationFormat>On-screen Show (4:3)</PresentationFormat>
  <Paragraphs>288</Paragraphs>
  <Slides>56</Slides>
  <Notes>0</Notes>
  <HiddenSlides>0</HiddenSlides>
  <MMClips>0</MMClips>
  <ScaleCrop>false</ScaleCrop>
  <HeadingPairs>
    <vt:vector size="4" baseType="variant">
      <vt:variant>
        <vt:lpstr>Theme</vt:lpstr>
      </vt:variant>
      <vt:variant>
        <vt:i4>1</vt:i4>
      </vt:variant>
      <vt:variant>
        <vt:lpstr>Slide Titles</vt:lpstr>
      </vt:variant>
      <vt:variant>
        <vt:i4>56</vt:i4>
      </vt:variant>
    </vt:vector>
  </HeadingPairs>
  <TitlesOfParts>
    <vt:vector size="57" baseType="lpstr">
      <vt:lpstr>Angles</vt:lpstr>
      <vt:lpstr>بنام خداوند جان آفرین                             حکیم سخن برزبان آفرین  </vt:lpstr>
      <vt:lpstr>تاریخچه آموزش وپرورش در ایران </vt:lpstr>
      <vt:lpstr>Slide 3</vt:lpstr>
      <vt:lpstr>Slide 4</vt:lpstr>
      <vt:lpstr>Slide 5</vt:lpstr>
      <vt:lpstr>Slide 6</vt:lpstr>
      <vt:lpstr>Slide 7</vt:lpstr>
      <vt:lpstr>Slide 8</vt:lpstr>
      <vt:lpstr>Slide 9</vt:lpstr>
      <vt:lpstr>Slide 10</vt:lpstr>
      <vt:lpstr>Slide 11</vt:lpstr>
      <vt:lpstr>Slide 12</vt:lpstr>
      <vt:lpstr>Slide 13</vt:lpstr>
      <vt:lpstr>آداب ورسوم ،اعتقادات وارزشها،نگرشهاورفتارها،دانشها ومهارتها ازطریق فرایندهای پرورش وآموزش قابل انتقال و دوام بوده اند. </vt:lpstr>
      <vt:lpstr>Slide 15</vt:lpstr>
      <vt:lpstr>تغییرات اجتماعی ودگرگونی  نظام آموزشی در کشورها از ساده به پیچیده : </vt:lpstr>
      <vt:lpstr>Slide 17</vt:lpstr>
      <vt:lpstr>نظام آموزشی به عنوان سازمان رسمی </vt:lpstr>
      <vt:lpstr>Slide 19</vt:lpstr>
      <vt:lpstr>Slide 20</vt:lpstr>
      <vt:lpstr>کارکردهای آموزش و پرورش </vt:lpstr>
      <vt:lpstr>نظام آموزشی وفرهنگ</vt:lpstr>
      <vt:lpstr>Slide 23</vt:lpstr>
      <vt:lpstr>فرایندهای کنترل </vt:lpstr>
      <vt:lpstr>Slide 25</vt:lpstr>
      <vt:lpstr>تاریخچه مدیریت </vt:lpstr>
      <vt:lpstr>مدیریت            management</vt:lpstr>
      <vt:lpstr>Slide 28</vt:lpstr>
      <vt:lpstr>Slide 29</vt:lpstr>
      <vt:lpstr>Slide 30</vt:lpstr>
      <vt:lpstr>Slide 31</vt:lpstr>
      <vt:lpstr>Slide 32</vt:lpstr>
      <vt:lpstr>Slide 33</vt:lpstr>
      <vt:lpstr>Slide 34</vt:lpstr>
      <vt:lpstr>Slide 35</vt:lpstr>
      <vt:lpstr>دوره نظریات انسانی در مدیریت </vt:lpstr>
      <vt:lpstr>Slide 37</vt:lpstr>
      <vt:lpstr>Slide 38</vt:lpstr>
      <vt:lpstr>Slide 39</vt:lpstr>
      <vt:lpstr>Slide 40</vt:lpstr>
      <vt:lpstr>Slide 41</vt:lpstr>
      <vt:lpstr>Slide 42</vt:lpstr>
      <vt:lpstr>Slide 43</vt:lpstr>
      <vt:lpstr>Slide 44</vt:lpstr>
      <vt:lpstr>Slide 45</vt:lpstr>
      <vt:lpstr>نظریات جدید در مدیریت </vt:lpstr>
      <vt:lpstr>Slide 47</vt:lpstr>
      <vt:lpstr>مدیریت و رهبری </vt:lpstr>
      <vt:lpstr>مدیریت آموزشی  </vt:lpstr>
      <vt:lpstr>Slide 50</vt:lpstr>
      <vt:lpstr>Slide 51</vt:lpstr>
      <vt:lpstr>Slide 52</vt:lpstr>
      <vt:lpstr>Slide 53</vt:lpstr>
      <vt:lpstr>Slide 54</vt:lpstr>
      <vt:lpstr>Slide 55</vt:lpstr>
      <vt:lpstr>Slide 56</vt:lpstr>
    </vt:vector>
  </TitlesOfParts>
  <Company>MRT www.Win2Farsi.com</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فصل اول</dc:title>
  <dc:creator>MRT Pack 20 DVDs</dc:creator>
  <cp:lastModifiedBy>Hadish Computer</cp:lastModifiedBy>
  <cp:revision>116</cp:revision>
  <dcterms:created xsi:type="dcterms:W3CDTF">2015-02-14T17:30:29Z</dcterms:created>
  <dcterms:modified xsi:type="dcterms:W3CDTF">2016-02-28T06:19:31Z</dcterms:modified>
</cp:coreProperties>
</file>

<file path=docProps/thumbnail.jpeg>
</file>